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30"/>
  </p:notesMasterIdLst>
  <p:handoutMasterIdLst>
    <p:handoutMasterId r:id="rId31"/>
  </p:handoutMasterIdLst>
  <p:sldIdLst>
    <p:sldId id="292" r:id="rId2"/>
    <p:sldId id="278" r:id="rId3"/>
    <p:sldId id="288" r:id="rId4"/>
    <p:sldId id="289" r:id="rId5"/>
    <p:sldId id="258" r:id="rId6"/>
    <p:sldId id="291" r:id="rId7"/>
    <p:sldId id="259" r:id="rId8"/>
    <p:sldId id="260" r:id="rId9"/>
    <p:sldId id="294" r:id="rId10"/>
    <p:sldId id="295" r:id="rId11"/>
    <p:sldId id="296" r:id="rId12"/>
    <p:sldId id="314" r:id="rId13"/>
    <p:sldId id="318" r:id="rId14"/>
    <p:sldId id="284" r:id="rId15"/>
    <p:sldId id="264" r:id="rId16"/>
    <p:sldId id="301" r:id="rId17"/>
    <p:sldId id="302" r:id="rId18"/>
    <p:sldId id="303" r:id="rId19"/>
    <p:sldId id="304" r:id="rId20"/>
    <p:sldId id="305" r:id="rId21"/>
    <p:sldId id="306" r:id="rId22"/>
    <p:sldId id="279" r:id="rId23"/>
    <p:sldId id="309" r:id="rId24"/>
    <p:sldId id="307" r:id="rId25"/>
    <p:sldId id="313" r:id="rId26"/>
    <p:sldId id="315" r:id="rId27"/>
    <p:sldId id="316" r:id="rId28"/>
    <p:sldId id="317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CC66"/>
    <a:srgbClr val="008000"/>
    <a:srgbClr val="00447F"/>
    <a:srgbClr val="F5770F"/>
    <a:srgbClr val="7E542A"/>
    <a:srgbClr val="996633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FCDE29-FDC0-4BD5-B13B-637F6B3DFA42}" v="3" dt="2023-06-19T13:28:38.6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980" autoAdjust="0"/>
  </p:normalViewPr>
  <p:slideViewPr>
    <p:cSldViewPr snapToGrid="0">
      <p:cViewPr varScale="1">
        <p:scale>
          <a:sx n="74" d="100"/>
          <a:sy n="74" d="100"/>
        </p:scale>
        <p:origin x="53" y="9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642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title>
      <c:tx>
        <c:rich>
          <a:bodyPr/>
          <a:lstStyle/>
          <a:p>
            <a:pPr>
              <a:defRPr sz="1600" b="1"/>
            </a:pPr>
            <a:r>
              <a:rPr lang="en-US" sz="1600" b="1"/>
              <a:t>Average Wait Time vs. Utilization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v>Avg. wait (min)</c:v>
          </c:tx>
          <c:invertIfNegative val="1"/>
          <c:dLbls>
            <c:numFmt formatCode="0&quot; min&quot;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2"/>
              <c:pt idx="0">
                <c:v>67% utilization (20/hr)</c:v>
              </c:pt>
              <c:pt idx="1">
                <c:v>97% utilization (29/hr)</c:v>
              </c:pt>
            </c:strLit>
          </c:cat>
          <c:val>
            <c:numLit>
              <c:formatCode>General</c:formatCode>
              <c:ptCount val="2"/>
              <c:pt idx="0">
                <c:v>2</c:v>
              </c:pt>
              <c:pt idx="1">
                <c:v>32</c:v>
              </c:pt>
            </c:numLit>
          </c:val>
          <c:extLst>
            <c:ext xmlns:c16="http://schemas.microsoft.com/office/drawing/2014/chart" uri="{C3380CC4-5D6E-409C-BE32-E72D297353CC}">
              <c16:uniqueId val="{00000000-9477-4729-9ED0-8EBFBE61E91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1"/>
        </c:dLbls>
        <c:gapWidth val="60"/>
        <c:axId val="1"/>
        <c:axId val="2"/>
      </c:barChart>
      <c:catAx>
        <c:axId val="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"/>
        <c:crosses val="autoZero"/>
        <c:auto val="1"/>
        <c:lblAlgn val="ctr"/>
        <c:lblOffset val="100"/>
        <c:noMultiLvlLbl val="1"/>
      </c:catAx>
      <c:valAx>
        <c:axId val="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Minutes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"/>
        <c:crosses val="autoZero"/>
        <c:crossBetween val="between"/>
      </c:valAx>
    </c:plotArea>
    <c:plotVisOnly val="1"/>
    <c:dispBlanksAs val="zero"/>
    <c:showDLblsOverMax val="1"/>
  </c:chart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936747EA-CF08-4F86-AAE6-E4E3F132462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E1AD253-A247-4840-AA7A-E368F62C63E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DD4A3570-0E2E-45CD-8B7F-CCA9A59FD3A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C12088AD-4F66-4A44-91E9-55072E17ABA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4AB3414-F9CC-4739-B33C-3008749316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462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938FF31-6DEE-44BF-88F2-DC98FFEBB1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B73DF5F-DB51-4D39-94B2-2D51094EE3D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CCCBDDE-7F2C-44E2-B4A6-D166BF6AD2A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4C246665-24DB-4387-9290-3D77AFC1A3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3D635D2D-2374-4FC1-9CC9-775E77C9A6D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B83BB438-9424-4D98-BA9E-AE4567FFB6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72534F2-6FF8-42C7-B200-CB801DE8EC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487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ＭＳ Ｐゴシック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</a:t>
            </a:r>
          </a:p>
          <a:p>
            <a:r>
              <a:rPr lang="en-US" dirty="0"/>
              <a:t>lambda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991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7BD7D-B6E2-086A-A983-097B54A2D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F53FBD-15E0-4D2A-8D54-069FBB1646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2F4DF5-6852-AB93-785C-808450505C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</a:t>
            </a:r>
          </a:p>
          <a:p>
            <a:r>
              <a:rPr lang="en-US" dirty="0"/>
              <a:t>lambda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9CF2C9-BB62-E3E8-646D-9661CEC5B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4531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</a:t>
            </a:r>
          </a:p>
          <a:p>
            <a:r>
              <a:rPr lang="en-US" dirty="0"/>
              <a:t>lambda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991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72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09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31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76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327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3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39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3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34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12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1" y="6334316"/>
            <a:ext cx="12192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9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jmt.sourceforge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"/>
          <p:cNvSpPr>
            <a:spLocks noGrp="1"/>
          </p:cNvSpPr>
          <p:nvPr>
            <p:ph type="ctrTitle"/>
          </p:nvPr>
        </p:nvSpPr>
        <p:spPr>
          <a:xfrm>
            <a:off x="1100051" y="626302"/>
            <a:ext cx="10058399" cy="3710028"/>
          </a:xfrm>
        </p:spPr>
        <p:txBody>
          <a:bodyPr>
            <a:normAutofit/>
          </a:bodyPr>
          <a:lstStyle/>
          <a:p>
            <a:r>
              <a:rPr lang="en-US" altLang="en-US" dirty="0"/>
              <a:t>Quantitative Analysis</a:t>
            </a:r>
          </a:p>
        </p:txBody>
      </p:sp>
      <p:sp>
        <p:nvSpPr>
          <p:cNvPr id="24579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2213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Queuing Network Example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509" y="2045776"/>
            <a:ext cx="7451942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Caption 1027"/>
          <p:cNvSpPr>
            <a:spLocks noGrp="1"/>
          </p:cNvSpPr>
          <p:nvPr/>
        </p:nvSpPr>
        <p:spPr>
          <a:xfrm>
            <a:off x="1219200" y="5384800"/>
            <a:ext cx="9969500" cy="584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buNone/>
            </a:pPr>
            <a:r>
              <a:rPr lang="en-US" dirty="0"/>
              <a:t>For each service center: calculate utilization, residence time, queue length, and throughput (see slide 9). Mixed open/closed model — some requests depart on completion; others loop back and recirculate.</a:t>
            </a:r>
          </a:p>
        </p:txBody>
      </p:sp>
    </p:spTree>
    <p:extLst>
      <p:ext uri="{BB962C8B-B14F-4D97-AF65-F5344CB8AC3E}">
        <p14:creationId xmlns:p14="http://schemas.microsoft.com/office/powerpoint/2010/main" val="1175343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99CD4-68C6-4C99-45D5-AE31E81E9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8048C-5D13-0652-573E-8682D02CF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Queuing Network Example</a:t>
            </a:r>
          </a:p>
        </p:txBody>
      </p:sp>
      <p:cxnSp>
        <p:nvCxnSpPr>
          <p:cNvPr id="110" name="conn110"/>
          <p:cNvCxnSpPr/>
          <p:nvPr/>
        </p:nvCxnSpPr>
        <p:spPr>
          <a:xfrm>
            <a:off x="1092200" y="3517900"/>
            <a:ext cx="812800" cy="12700"/>
          </a:xfrm>
          <a:prstGeom prst="straightConnector1">
            <a:avLst/>
          </a:prstGeom>
          <a:noFill/>
          <a:ln w="22225">
            <a:solidFill>
              <a:srgbClr val="637052"/>
            </a:solidFill>
            <a:headEnd type="none"/>
            <a:tailEnd type="arrow" w="med" len="med"/>
          </a:ln>
        </p:spPr>
      </p:cxnSp>
      <p:cxnSp>
        <p:nvCxnSpPr>
          <p:cNvPr id="111" name="conn111"/>
          <p:cNvCxnSpPr/>
          <p:nvPr/>
        </p:nvCxnSpPr>
        <p:spPr>
          <a:xfrm>
            <a:off x="3619500" y="3517900"/>
            <a:ext cx="177800" cy="12700"/>
          </a:xfrm>
          <a:prstGeom prst="straightConnector1">
            <a:avLst/>
          </a:prstGeom>
          <a:noFill/>
          <a:ln w="22225">
            <a:solidFill>
              <a:srgbClr val="637052"/>
            </a:solidFill>
            <a:headEnd type="none"/>
            <a:tailEnd type="none"/>
          </a:ln>
        </p:spPr>
      </p:cxnSp>
      <p:cxnSp>
        <p:nvCxnSpPr>
          <p:cNvPr id="112" name="conn112"/>
          <p:cNvCxnSpPr/>
          <p:nvPr/>
        </p:nvCxnSpPr>
        <p:spPr>
          <a:xfrm>
            <a:off x="3797300" y="2387600"/>
            <a:ext cx="12700" cy="2286000"/>
          </a:xfrm>
          <a:prstGeom prst="straightConnector1">
            <a:avLst/>
          </a:prstGeom>
          <a:noFill/>
          <a:ln w="22225">
            <a:solidFill>
              <a:srgbClr val="637052"/>
            </a:solidFill>
            <a:headEnd type="none"/>
            <a:tailEnd type="none"/>
          </a:ln>
        </p:spPr>
      </p:cxnSp>
      <p:cxnSp>
        <p:nvCxnSpPr>
          <p:cNvPr id="113" name="conn113"/>
          <p:cNvCxnSpPr>
            <a:cxnSpLocks/>
            <a:endCxn id="101" idx="1"/>
          </p:cNvCxnSpPr>
          <p:nvPr/>
        </p:nvCxnSpPr>
        <p:spPr>
          <a:xfrm>
            <a:off x="3797300" y="2387600"/>
            <a:ext cx="278752" cy="0"/>
          </a:xfrm>
          <a:prstGeom prst="straightConnector1">
            <a:avLst/>
          </a:prstGeom>
          <a:noFill/>
          <a:ln w="22225">
            <a:solidFill>
              <a:srgbClr val="637052"/>
            </a:solidFill>
            <a:headEnd type="none"/>
            <a:tailEnd type="arrow" w="med" len="med"/>
          </a:ln>
        </p:spPr>
      </p:cxnSp>
      <p:cxnSp>
        <p:nvCxnSpPr>
          <p:cNvPr id="114" name="conn114"/>
          <p:cNvCxnSpPr>
            <a:cxnSpLocks/>
            <a:endCxn id="102" idx="1"/>
          </p:cNvCxnSpPr>
          <p:nvPr/>
        </p:nvCxnSpPr>
        <p:spPr>
          <a:xfrm>
            <a:off x="3797300" y="4673600"/>
            <a:ext cx="278752" cy="0"/>
          </a:xfrm>
          <a:prstGeom prst="straightConnector1">
            <a:avLst/>
          </a:prstGeom>
          <a:noFill/>
          <a:ln w="22225">
            <a:solidFill>
              <a:srgbClr val="637052"/>
            </a:solidFill>
            <a:headEnd type="none"/>
            <a:tailEnd type="arrow" w="med" len="med"/>
          </a:ln>
        </p:spPr>
      </p:cxnSp>
      <p:cxnSp>
        <p:nvCxnSpPr>
          <p:cNvPr id="115" name="conn115"/>
          <p:cNvCxnSpPr/>
          <p:nvPr/>
        </p:nvCxnSpPr>
        <p:spPr>
          <a:xfrm>
            <a:off x="5676900" y="2387600"/>
            <a:ext cx="368300" cy="12700"/>
          </a:xfrm>
          <a:prstGeom prst="straightConnector1">
            <a:avLst/>
          </a:prstGeom>
          <a:noFill/>
          <a:ln w="22225">
            <a:solidFill>
              <a:srgbClr val="637052"/>
            </a:solidFill>
            <a:headEnd type="none"/>
            <a:tailEnd type="none"/>
          </a:ln>
        </p:spPr>
      </p:cxnSp>
      <p:cxnSp>
        <p:nvCxnSpPr>
          <p:cNvPr id="116" name="conn116"/>
          <p:cNvCxnSpPr/>
          <p:nvPr/>
        </p:nvCxnSpPr>
        <p:spPr>
          <a:xfrm>
            <a:off x="5676900" y="4673600"/>
            <a:ext cx="368300" cy="12700"/>
          </a:xfrm>
          <a:prstGeom prst="straightConnector1">
            <a:avLst/>
          </a:prstGeom>
          <a:noFill/>
          <a:ln w="22225">
            <a:solidFill>
              <a:srgbClr val="637052"/>
            </a:solidFill>
            <a:headEnd type="none"/>
            <a:tailEnd type="none"/>
          </a:ln>
        </p:spPr>
      </p:cxnSp>
      <p:cxnSp>
        <p:nvCxnSpPr>
          <p:cNvPr id="117" name="conn117"/>
          <p:cNvCxnSpPr/>
          <p:nvPr/>
        </p:nvCxnSpPr>
        <p:spPr>
          <a:xfrm>
            <a:off x="6045200" y="2387600"/>
            <a:ext cx="12700" cy="2286000"/>
          </a:xfrm>
          <a:prstGeom prst="straightConnector1">
            <a:avLst/>
          </a:prstGeom>
          <a:noFill/>
          <a:ln w="22225">
            <a:solidFill>
              <a:srgbClr val="637052"/>
            </a:solidFill>
            <a:headEnd type="none"/>
            <a:tailEnd type="none"/>
          </a:ln>
        </p:spPr>
      </p:cxnSp>
      <p:cxnSp>
        <p:nvCxnSpPr>
          <p:cNvPr id="118" name="conn118"/>
          <p:cNvCxnSpPr/>
          <p:nvPr/>
        </p:nvCxnSpPr>
        <p:spPr>
          <a:xfrm>
            <a:off x="6045200" y="3517900"/>
            <a:ext cx="355600" cy="12700"/>
          </a:xfrm>
          <a:prstGeom prst="straightConnector1">
            <a:avLst/>
          </a:prstGeom>
          <a:noFill/>
          <a:ln w="22225">
            <a:solidFill>
              <a:srgbClr val="637052"/>
            </a:solidFill>
            <a:headEnd type="none"/>
            <a:tailEnd type="arrow" w="med" len="med"/>
          </a:ln>
        </p:spPr>
      </p:cxnSp>
      <p:cxnSp>
        <p:nvCxnSpPr>
          <p:cNvPr id="119" name="conn119"/>
          <p:cNvCxnSpPr/>
          <p:nvPr/>
        </p:nvCxnSpPr>
        <p:spPr>
          <a:xfrm>
            <a:off x="8115300" y="3517900"/>
            <a:ext cx="596900" cy="12700"/>
          </a:xfrm>
          <a:prstGeom prst="straightConnector1">
            <a:avLst/>
          </a:prstGeom>
          <a:noFill/>
          <a:ln w="22225">
            <a:solidFill>
              <a:srgbClr val="637052"/>
            </a:solidFill>
            <a:headEnd type="none"/>
            <a:tailEnd type="arrow" w="med" len="med"/>
          </a:ln>
        </p:spPr>
      </p:cxnSp>
      <p:cxnSp>
        <p:nvCxnSpPr>
          <p:cNvPr id="120" name="conn120"/>
          <p:cNvCxnSpPr/>
          <p:nvPr/>
        </p:nvCxnSpPr>
        <p:spPr>
          <a:xfrm>
            <a:off x="10299700" y="3517900"/>
            <a:ext cx="381000" cy="12700"/>
          </a:xfrm>
          <a:prstGeom prst="straightConnector1">
            <a:avLst/>
          </a:prstGeom>
          <a:noFill/>
          <a:ln w="22225">
            <a:solidFill>
              <a:srgbClr val="637052"/>
            </a:solidFill>
            <a:headEnd type="none"/>
            <a:tailEnd type="arrow" w="med" len="med"/>
          </a:ln>
        </p:spPr>
      </p:cxnSp>
      <p:sp>
        <p:nvSpPr>
          <p:cNvPr id="100" name="node100"/>
          <p:cNvSpPr>
            <a:spLocks noGrp="1"/>
          </p:cNvSpPr>
          <p:nvPr/>
        </p:nvSpPr>
        <p:spPr>
          <a:xfrm>
            <a:off x="1905000" y="3238500"/>
            <a:ext cx="1714500" cy="5842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48312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300" b="1" dirty="0"/>
              <a:t>Order Accepting</a:t>
            </a:r>
          </a:p>
        </p:txBody>
      </p:sp>
      <p:sp>
        <p:nvSpPr>
          <p:cNvPr id="101" name="node101"/>
          <p:cNvSpPr>
            <a:spLocks noGrp="1"/>
          </p:cNvSpPr>
          <p:nvPr/>
        </p:nvSpPr>
        <p:spPr>
          <a:xfrm>
            <a:off x="4076052" y="2095500"/>
            <a:ext cx="1714500" cy="5842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48312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300" b="1" dirty="0"/>
              <a:t>Fries Prep</a:t>
            </a:r>
          </a:p>
        </p:txBody>
      </p:sp>
      <p:sp>
        <p:nvSpPr>
          <p:cNvPr id="102" name="node102"/>
          <p:cNvSpPr>
            <a:spLocks noGrp="1"/>
          </p:cNvSpPr>
          <p:nvPr/>
        </p:nvSpPr>
        <p:spPr>
          <a:xfrm>
            <a:off x="4076052" y="4381500"/>
            <a:ext cx="1714500" cy="5842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48312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300" b="1" dirty="0"/>
              <a:t>Burger Prep</a:t>
            </a:r>
          </a:p>
        </p:txBody>
      </p:sp>
      <p:sp>
        <p:nvSpPr>
          <p:cNvPr id="103" name="node103"/>
          <p:cNvSpPr>
            <a:spLocks noGrp="1"/>
          </p:cNvSpPr>
          <p:nvPr/>
        </p:nvSpPr>
        <p:spPr>
          <a:xfrm>
            <a:off x="6400800" y="3238500"/>
            <a:ext cx="1714500" cy="5842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48312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300" b="1" dirty="0"/>
              <a:t>Assembling Order</a:t>
            </a:r>
          </a:p>
        </p:txBody>
      </p:sp>
      <p:sp>
        <p:nvSpPr>
          <p:cNvPr id="104" name="node104"/>
          <p:cNvSpPr>
            <a:spLocks noGrp="1"/>
          </p:cNvSpPr>
          <p:nvPr/>
        </p:nvSpPr>
        <p:spPr>
          <a:xfrm>
            <a:off x="8712200" y="3238500"/>
            <a:ext cx="1587500" cy="5842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48312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300" b="1" dirty="0"/>
              <a:t>Order Pickup</a:t>
            </a:r>
          </a:p>
        </p:txBody>
      </p:sp>
      <p:sp>
        <p:nvSpPr>
          <p:cNvPr id="132" name="caption"/>
          <p:cNvSpPr txBox="1"/>
          <p:nvPr/>
        </p:nvSpPr>
        <p:spPr>
          <a:xfrm>
            <a:off x="1092200" y="5143500"/>
            <a:ext cx="9880600" cy="609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buNone/>
            </a:pPr>
            <a:r>
              <a:rPr lang="en-US" sz="1400" dirty="0"/>
              <a:t>Customers arrive at Order Accepting (left) and depart after Order Pickup (right). Fries Prep and Burger Prep are parallel service centers. For each node: calculate utilization, residence time, queue length, and throughput — which is the bottleneck?</a:t>
            </a:r>
          </a:p>
        </p:txBody>
      </p:sp>
    </p:spTree>
    <p:extLst>
      <p:ext uri="{BB962C8B-B14F-4D97-AF65-F5344CB8AC3E}">
        <p14:creationId xmlns:p14="http://schemas.microsoft.com/office/powerpoint/2010/main" val="4099074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71EA3F-8ABD-41F4-BF2B-7E82E8465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Utilization and Wait Time Example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07B933-D766-4E35-B34B-E8354DC09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879600"/>
            <a:ext cx="10058400" cy="1498600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Moonbucks: 20 customers/hr arrive, served in 2 min </a:t>
            </a:r>
            <a:r>
              <a:rPr lang="en-US" dirty="0">
                <a:sym typeface="Symbol"/>
              </a:rPr>
              <a:t>→</a:t>
            </a:r>
            <a:r>
              <a:rPr lang="en-US" dirty="0"/>
              <a:t> capacity = 30 customers/hr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Utilization = arrivals ÷ capacity = 20 ÷ 30 ≈ 67% busy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As utilization nears 100%, wait time doesn’t rise proportionally — it </a:t>
            </a:r>
            <a:r>
              <a:rPr lang="en-US" b="1" dirty="0">
                <a:solidFill>
                  <a:srgbClr val="BD582C"/>
                </a:solidFill>
              </a:rPr>
              <a:t>explodes</a:t>
            </a:r>
          </a:p>
          <a:p>
            <a:pPr marL="0" indent="0">
              <a:buNone/>
            </a:pPr>
            <a:r>
              <a:rPr lang="en-US" sz="1400" i="1" dirty="0">
                <a:solidFill>
                  <a:srgbClr val="637052"/>
                </a:solidFill>
              </a:rPr>
              <a:t>Full derivations and worked examples: see the Appendix</a:t>
            </a:r>
          </a:p>
        </p:txBody>
      </p:sp>
      <p:graphicFrame>
        <p:nvGraphicFramePr>
          <p:cNvPr id="501" name="Wait Time Chart"/>
          <p:cNvGraphicFramePr/>
          <p:nvPr/>
        </p:nvGraphicFramePr>
        <p:xfrm>
          <a:off x="2540000" y="3556000"/>
          <a:ext cx="7112000" cy="222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akeaway">
            <a:extLst>
              <a:ext uri="{FF2B5EF4-FFF2-40B4-BE49-F238E27FC236}">
                <a16:creationId xmlns:a16="http://schemas.microsoft.com/office/drawing/2014/main" id="{5F7B1B01-8BC9-4FC0-BAE7-84511F00ECA8}"/>
              </a:ext>
            </a:extLst>
          </p:cNvPr>
          <p:cNvSpPr txBox="1"/>
          <p:nvPr/>
        </p:nvSpPr>
        <p:spPr>
          <a:xfrm>
            <a:off x="2540000" y="5867400"/>
            <a:ext cx="7112000" cy="431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b="1">
                <a:solidFill>
                  <a:srgbClr val="BD582C"/>
                </a:solidFill>
              </a:rPr>
              <a:t>A 45% jump in arrivals → wait time jumps over 16×</a:t>
            </a:r>
          </a:p>
        </p:txBody>
      </p:sp>
    </p:spTree>
    <p:extLst>
      <p:ext uri="{BB962C8B-B14F-4D97-AF65-F5344CB8AC3E}">
        <p14:creationId xmlns:p14="http://schemas.microsoft.com/office/powerpoint/2010/main" val="2169799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A9BD9-20B6-4E0C-5889-0FFF7651C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293666-2214-A306-7B2E-BCCE6D7CF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DDDBE3-8783-3C04-E622-F35823273C56}"/>
              </a:ext>
            </a:extLst>
          </p:cNvPr>
          <p:cNvSpPr txBox="1"/>
          <p:nvPr/>
        </p:nvSpPr>
        <p:spPr>
          <a:xfrm>
            <a:off x="3793896" y="5864569"/>
            <a:ext cx="4604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Recommended utilization – 60-70%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D0AC71D-7B19-B673-CA1E-3F5362C64B25}"/>
              </a:ext>
            </a:extLst>
          </p:cNvPr>
          <p:cNvGrpSpPr/>
          <p:nvPr/>
        </p:nvGrpSpPr>
        <p:grpSpPr>
          <a:xfrm>
            <a:off x="2361143" y="2184477"/>
            <a:ext cx="7469713" cy="3731752"/>
            <a:chOff x="2361143" y="2215473"/>
            <a:chExt cx="7469713" cy="3731752"/>
          </a:xfrm>
        </p:grpSpPr>
        <p:pic>
          <p:nvPicPr>
            <p:cNvPr id="10" name="Picture 9" descr="A graph with a line going up&#10;&#10;AI-generated content may be incorrect.">
              <a:extLst>
                <a:ext uri="{FF2B5EF4-FFF2-40B4-BE49-F238E27FC236}">
                  <a16:creationId xmlns:a16="http://schemas.microsoft.com/office/drawing/2014/main" id="{AEE300A3-7DC0-1DAC-F9B8-47ED5E837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466"/>
            <a:stretch>
              <a:fillRect/>
            </a:stretch>
          </p:blipFill>
          <p:spPr>
            <a:xfrm>
              <a:off x="2361143" y="2215473"/>
              <a:ext cx="7469713" cy="3731752"/>
            </a:xfrm>
            <a:prstGeom prst="rect">
              <a:avLst/>
            </a:prstGeom>
          </p:spPr>
        </p:pic>
        <p:sp>
          <p:nvSpPr>
            <p:cNvPr id="2" name="Utilization Band">
              <a:extLst>
                <a:ext uri="{FF2B5EF4-FFF2-40B4-BE49-F238E27FC236}">
                  <a16:creationId xmlns:a16="http://schemas.microsoft.com/office/drawing/2014/main" id="{5DD4CC4E-B3EB-44C8-8C7D-13674232FCB0}"/>
                </a:ext>
              </a:extLst>
            </p:cNvPr>
            <p:cNvSpPr/>
            <p:nvPr/>
          </p:nvSpPr>
          <p:spPr>
            <a:xfrm>
              <a:off x="6553200" y="2275820"/>
              <a:ext cx="495300" cy="3215528"/>
            </a:xfrm>
            <a:prstGeom prst="rect">
              <a:avLst/>
            </a:prstGeom>
            <a:solidFill>
              <a:srgbClr val="C2BC80">
                <a:alpha val="45000"/>
              </a:srgbClr>
            </a:solidFill>
            <a:ln w="15875" cap="flat" cmpd="sng" algn="ctr">
              <a:noFill/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B8725F0-585D-2123-CB3E-910401C11234}"/>
              </a:ext>
            </a:extLst>
          </p:cNvPr>
          <p:cNvSpPr txBox="1"/>
          <p:nvPr/>
        </p:nvSpPr>
        <p:spPr>
          <a:xfrm>
            <a:off x="5740400" y="17526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Current load ≈ 67%</a:t>
            </a:r>
          </a:p>
          <a:p>
            <a:pPr algn="ctr"/>
            <a:r>
              <a:rPr lang="en-US" sz="1400" i="1" dirty="0">
                <a:solidFill>
                  <a:srgbClr val="637052"/>
                </a:solidFill>
              </a:rPr>
              <a:t>(inside the 60–70% target)</a:t>
            </a:r>
          </a:p>
        </p:txBody>
      </p:sp>
    </p:spTree>
    <p:extLst>
      <p:ext uri="{BB962C8B-B14F-4D97-AF65-F5344CB8AC3E}">
        <p14:creationId xmlns:p14="http://schemas.microsoft.com/office/powerpoint/2010/main" val="578611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E926E-A042-6E04-37C1-3D2155C63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9FB83BCE-A008-DE91-BDAA-C371B40774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Another Analysis Example:</a:t>
            </a:r>
            <a:endParaRPr lang="en-US" altLang="en-US" sz="2400" dirty="0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F045924-809E-F08A-C8FD-C3E4621256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altLang="en-US" dirty="0"/>
              <a:t>Concurrent pipelines are m</a:t>
            </a:r>
            <a:r>
              <a:rPr lang="en-US" dirty="0"/>
              <a:t>ore realistic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/>
              <a:t>Several parallel pipelines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/>
              <a:t>Each pipeline has several steps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/>
              <a:t>All pipelines are executed on one CPU (resource contention </a:t>
            </a:r>
            <a:r>
              <a:rPr lang="en-US" dirty="0">
                <a:sym typeface="Wingdings" panose="05000000000000000000" pitchFamily="2" charset="2"/>
              </a:rPr>
              <a:t> architectural constraint)</a:t>
            </a:r>
            <a:endParaRPr lang="en-US" dirty="0"/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/>
              <a:t>Messages arrive randomly</a:t>
            </a:r>
          </a:p>
          <a:p>
            <a:pPr marL="0" indent="114300">
              <a:lnSpc>
                <a:spcPct val="100000"/>
              </a:lnSpc>
              <a:buNone/>
              <a:defRPr/>
            </a:pPr>
            <a:r>
              <a:rPr lang="en-US" dirty="0"/>
              <a:t>What’s the worst-case latency for a message?</a:t>
            </a:r>
          </a:p>
          <a:p>
            <a:pPr marL="0" indent="114300">
              <a:lnSpc>
                <a:spcPct val="100000"/>
              </a:lnSpc>
              <a:buNone/>
              <a:defRPr/>
            </a:pPr>
            <a:r>
              <a:rPr lang="en-US" dirty="0"/>
              <a:t>e.g. sensor data processing in a self-driving car – critical – reaction time (</a:t>
            </a:r>
            <a:r>
              <a:rPr lang="en-US" dirty="0">
                <a:sym typeface="Wingdings" panose="05000000000000000000" pitchFamily="2" charset="2"/>
              </a:rPr>
              <a:t> safety constraint)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057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0619" y="2301680"/>
            <a:ext cx="7370763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Architectural Pattern</a:t>
            </a:r>
          </a:p>
        </p:txBody>
      </p:sp>
      <p:sp>
        <p:nvSpPr>
          <p:cNvPr id="29700" name="Text Box 6"/>
          <p:cNvSpPr txBox="1">
            <a:spLocks noChangeArrowheads="1"/>
          </p:cNvSpPr>
          <p:nvPr/>
        </p:nvSpPr>
        <p:spPr bwMode="auto">
          <a:xfrm>
            <a:off x="4878006" y="1880993"/>
            <a:ext cx="24359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/>
              <a:t>Example Topology</a:t>
            </a:r>
          </a:p>
        </p:txBody>
      </p:sp>
      <p:sp>
        <p:nvSpPr>
          <p:cNvPr id="29701" name="Text Box 7"/>
          <p:cNvSpPr txBox="1">
            <a:spLocks noChangeArrowheads="1"/>
          </p:cNvSpPr>
          <p:nvPr/>
        </p:nvSpPr>
        <p:spPr bwMode="auto">
          <a:xfrm>
            <a:off x="2895600" y="3276600"/>
            <a:ext cx="6042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/>
              <a:t>FIFO</a:t>
            </a:r>
          </a:p>
        </p:txBody>
      </p:sp>
    </p:spTree>
    <p:extLst>
      <p:ext uri="{BB962C8B-B14F-4D97-AF65-F5344CB8AC3E}">
        <p14:creationId xmlns:p14="http://schemas.microsoft.com/office/powerpoint/2010/main" val="1146180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Performance Architectural Parameters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dirty="0"/>
              <a:t>These five parameters determine worst-case message latency in the pipeline:</a:t>
            </a:r>
          </a:p>
          <a:p>
            <a:pPr marL="284163" indent="-16986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b="1" dirty="0"/>
              <a:t>Topology</a:t>
            </a:r>
            <a:r>
              <a:rPr lang="en-US" altLang="en-US" sz="1800" dirty="0"/>
              <a:t>: pipelines (a sequence of steps to be executed)</a:t>
            </a:r>
          </a:p>
          <a:p>
            <a:pPr marL="284163" indent="-16986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b="1" dirty="0"/>
              <a:t>Preemption policy</a:t>
            </a:r>
            <a:r>
              <a:rPr lang="en-US" altLang="en-US" sz="1800" dirty="0"/>
              <a:t>: high-priority tasks can interrupt low-priority ones</a:t>
            </a:r>
          </a:p>
          <a:p>
            <a:pPr marL="284163" indent="-16986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b="1" dirty="0"/>
              <a:t>Execution time C</a:t>
            </a:r>
            <a:r>
              <a:rPr lang="en-US" altLang="en-US" sz="1800" b="1" baseline="-25000" dirty="0"/>
              <a:t>i</a:t>
            </a:r>
            <a:r>
              <a:rPr lang="en-US" altLang="en-US" sz="1800" dirty="0"/>
              <a:t>: time to process one input at step i</a:t>
            </a:r>
          </a:p>
          <a:p>
            <a:pPr marL="284163" indent="-16986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b="1" dirty="0"/>
              <a:t>Prioritization strategy</a:t>
            </a:r>
            <a:r>
              <a:rPr lang="en-US" altLang="en-US" sz="1800" dirty="0"/>
              <a:t>: different steps have different priorities</a:t>
            </a:r>
          </a:p>
          <a:p>
            <a:pPr marL="284163" indent="-16986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b="1" dirty="0"/>
              <a:t>Process scheduling discipline</a:t>
            </a:r>
            <a:r>
              <a:rPr lang="en-US" altLang="en-US" sz="1800" dirty="0"/>
              <a:t>: priority for each step is fixed</a:t>
            </a:r>
          </a:p>
        </p:txBody>
      </p:sp>
    </p:spTree>
    <p:extLst>
      <p:ext uri="{BB962C8B-B14F-4D97-AF65-F5344CB8AC3E}">
        <p14:creationId xmlns:p14="http://schemas.microsoft.com/office/powerpoint/2010/main" val="2893906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894B-EB04-F1DE-1075-8CEAC2CA4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06E591D4-476D-37C7-FBBD-C246E9BF97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Performance Architectural Parameters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7D388FED-15A4-090B-093E-E7CFF0A564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dirty="0"/>
              <a:t>What affects the worst latency the most?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Step with the lowest priority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How long will it wait in line?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How often will it be interrupted?</a:t>
            </a:r>
          </a:p>
          <a:p>
            <a:pPr marL="114300" indent="0">
              <a:lnSpc>
                <a:spcPct val="80000"/>
              </a:lnSpc>
              <a:buNone/>
            </a:pPr>
            <a:r>
              <a:rPr lang="en-US" altLang="en-US" dirty="0" err="1"/>
              <a:t>i-th</a:t>
            </a:r>
            <a:r>
              <a:rPr lang="en-US" altLang="en-US" dirty="0"/>
              <a:t> pipeline is affected by interruptions from other pipelines</a:t>
            </a:r>
          </a:p>
          <a:p>
            <a:pPr marL="573088" lvl="1" indent="-166688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→ worst-case must account for all higher-priority pipelines</a:t>
            </a:r>
          </a:p>
        </p:txBody>
      </p:sp>
    </p:spTree>
    <p:extLst>
      <p:ext uri="{BB962C8B-B14F-4D97-AF65-F5344CB8AC3E}">
        <p14:creationId xmlns:p14="http://schemas.microsoft.com/office/powerpoint/2010/main" val="320914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Analysis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Relate architecture pattern and tactic decisions to stimulus/response behavior (e.g., pipeline latency as QA scenario response measure)</a:t>
            </a:r>
          </a:p>
          <a:p>
            <a:pPr eaLnBrk="1" hangingPunct="1"/>
            <a:r>
              <a:rPr lang="en-US" dirty="0"/>
              <a:t>Analysis focus – effects of </a:t>
            </a:r>
            <a:r>
              <a:rPr lang="en-US" b="1" dirty="0"/>
              <a:t>process prioritization strategy on end-to-end latency?</a:t>
            </a:r>
            <a:endParaRPr lang="en-US" altLang="en-US" dirty="0"/>
          </a:p>
          <a:p>
            <a:pPr eaLnBrk="1" hangingPunct="1"/>
            <a:r>
              <a:rPr lang="en-US" altLang="en-US" dirty="0"/>
              <a:t>Concurrent pipeline </a:t>
            </a:r>
            <a:r>
              <a:rPr lang="en-US" altLang="en-US" b="1" dirty="0"/>
              <a:t>formal</a:t>
            </a:r>
            <a:r>
              <a:rPr lang="en-US" altLang="en-US" dirty="0"/>
              <a:t> analysis: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b="1" dirty="0"/>
              <a:t>Computationally predict the end-to-end worst-case latency</a:t>
            </a:r>
          </a:p>
          <a:p>
            <a:pPr eaLnBrk="1" hangingPunct="1"/>
            <a:r>
              <a:rPr lang="en-US" altLang="en-US" b="1" dirty="0"/>
              <a:t>Informal</a:t>
            </a:r>
            <a:r>
              <a:rPr lang="en-US" altLang="en-US" dirty="0"/>
              <a:t> qualitative analysis heuristics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Identify possible concurrent pipeline design issues based on experience (e.g. priority inversion, starvation of low-priority pipelines)</a:t>
            </a:r>
          </a:p>
        </p:txBody>
      </p:sp>
    </p:spTree>
    <p:extLst>
      <p:ext uri="{BB962C8B-B14F-4D97-AF65-F5344CB8AC3E}">
        <p14:creationId xmlns:p14="http://schemas.microsoft.com/office/powerpoint/2010/main" val="2495301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Formal Analysis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Compute the worst-case latency for an input message in the </a:t>
            </a:r>
            <a:r>
              <a:rPr lang="en-US" altLang="en-US" dirty="0" err="1"/>
              <a:t>i-th</a:t>
            </a:r>
            <a:r>
              <a:rPr lang="en-US" altLang="en-US" dirty="0"/>
              <a:t> pipeline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e.g. sensor fusion in a self-driving car — reaction time constraint)</a:t>
            </a:r>
            <a:r>
              <a:rPr lang="en-US" altLang="en-US" b="1" dirty="0"/>
              <a:t> </a:t>
            </a:r>
          </a:p>
          <a:p>
            <a:pPr eaLnBrk="1" hangingPunct="1"/>
            <a:r>
              <a:rPr lang="en-US" altLang="en-US" b="1" dirty="0"/>
              <a:t>Analysis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Incremental processing of inputs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Each process step has a fixed computational time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Each process step executed by a different process with its own fixed priority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/>
              <a:t>Latency of a message traversing </a:t>
            </a:r>
            <a:r>
              <a:rPr lang="en-US" altLang="en-US" dirty="0" err="1"/>
              <a:t>i-th</a:t>
            </a:r>
            <a:r>
              <a:rPr lang="en-US" altLang="en-US" dirty="0"/>
              <a:t> pipeline depends on preemptive effect of higher-priority pipelines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dirty="0"/>
              <a:t>Effective priority of a pipeline is determined by the lowest priority of all processes in the pipeline</a:t>
            </a:r>
          </a:p>
          <a:p>
            <a:pPr lvl="1" eaLnBrk="1" hangingPunct="1"/>
            <a:endParaRPr lang="en-US" altLang="en-US" sz="1900" dirty="0"/>
          </a:p>
          <a:p>
            <a:pPr lvl="1" eaLnBrk="1" hangingPunct="1"/>
            <a:endParaRPr lang="en-US" altLang="en-US" sz="1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519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76843-FC9B-4A2A-97E4-1C4694EA2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vs Quantitative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8208E-450B-4A64-8B6D-5E2C8795F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Qualitative</a:t>
            </a:r>
            <a:r>
              <a:rPr lang="en-US" dirty="0"/>
              <a:t>: quality (target), not quantity (measure)</a:t>
            </a:r>
          </a:p>
          <a:p>
            <a:r>
              <a:rPr lang="en-US" dirty="0"/>
              <a:t>Important, but hard to quantify – “I want the system to be fast”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Tastes Great?  Less Filling?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/>
              <a:t>myCourses</a:t>
            </a:r>
            <a:r>
              <a:rPr lang="en-US" dirty="0"/>
              <a:t> has a user-friendly interface?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endParaRPr lang="en-US" b="1" dirty="0"/>
          </a:p>
          <a:p>
            <a:r>
              <a:rPr lang="en-US" b="1" dirty="0"/>
              <a:t>Quantitative</a:t>
            </a:r>
            <a:r>
              <a:rPr lang="en-US" dirty="0"/>
              <a:t>:  quantity (measure), not quality (target)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Miller Lite beer is ___  on the International Bitterness Units scale.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/>
              <a:t>myCourses</a:t>
            </a:r>
            <a:r>
              <a:rPr lang="en-US" dirty="0"/>
              <a:t> responds on average ___ milliseconds per user request.</a:t>
            </a:r>
          </a:p>
          <a:p>
            <a:pPr marL="384048" lvl="2" indent="0">
              <a:buNone/>
            </a:pPr>
            <a:r>
              <a:rPr lang="en-US" sz="1600" dirty="0"/>
              <a:t>50 good or bad?</a:t>
            </a:r>
          </a:p>
          <a:p>
            <a:pPr lvl="1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9E8FB4-4E76-4897-9408-226E7897A1A4}"/>
              </a:ext>
            </a:extLst>
          </p:cNvPr>
          <p:cNvGrpSpPr/>
          <p:nvPr/>
        </p:nvGrpSpPr>
        <p:grpSpPr>
          <a:xfrm>
            <a:off x="1394136" y="3351509"/>
            <a:ext cx="4872280" cy="600922"/>
            <a:chOff x="1798319" y="1750421"/>
            <a:chExt cx="4981305" cy="676435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B45CA1B7-4041-4EBD-A94A-D1A0069B91E5}"/>
                </a:ext>
              </a:extLst>
            </p:cNvPr>
            <p:cNvCxnSpPr/>
            <p:nvPr/>
          </p:nvCxnSpPr>
          <p:spPr>
            <a:xfrm>
              <a:off x="2229394" y="1802674"/>
              <a:ext cx="41278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05C13BD-9175-402A-A746-EF9BC4150C53}"/>
                </a:ext>
              </a:extLst>
            </p:cNvPr>
            <p:cNvSpPr/>
            <p:nvPr/>
          </p:nvSpPr>
          <p:spPr>
            <a:xfrm>
              <a:off x="2142308" y="1750422"/>
              <a:ext cx="104503" cy="10450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66125AC-98A3-4CC4-913C-B33884C0EE07}"/>
                </a:ext>
              </a:extLst>
            </p:cNvPr>
            <p:cNvSpPr/>
            <p:nvPr/>
          </p:nvSpPr>
          <p:spPr>
            <a:xfrm>
              <a:off x="6339840" y="1767840"/>
              <a:ext cx="104503" cy="10450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14A04F9-E1F3-47D3-A132-4C44FCE7C856}"/>
                </a:ext>
              </a:extLst>
            </p:cNvPr>
            <p:cNvSpPr/>
            <p:nvPr/>
          </p:nvSpPr>
          <p:spPr>
            <a:xfrm>
              <a:off x="4241074" y="1750422"/>
              <a:ext cx="104503" cy="10450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8FC0E56-326A-4E99-A2AC-CC8EC746606C}"/>
                </a:ext>
              </a:extLst>
            </p:cNvPr>
            <p:cNvSpPr/>
            <p:nvPr/>
          </p:nvSpPr>
          <p:spPr>
            <a:xfrm>
              <a:off x="3191691" y="1750421"/>
              <a:ext cx="104503" cy="10450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144BE8E-C052-43C3-9ED3-9828A4414FF4}"/>
                </a:ext>
              </a:extLst>
            </p:cNvPr>
            <p:cNvSpPr/>
            <p:nvPr/>
          </p:nvSpPr>
          <p:spPr>
            <a:xfrm>
              <a:off x="5290457" y="1759130"/>
              <a:ext cx="104503" cy="10450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706EA75-3482-4904-B172-85F151F547E1}"/>
                </a:ext>
              </a:extLst>
            </p:cNvPr>
            <p:cNvSpPr txBox="1"/>
            <p:nvPr/>
          </p:nvSpPr>
          <p:spPr>
            <a:xfrm>
              <a:off x="1798319" y="1907177"/>
              <a:ext cx="792480" cy="519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strongly</a:t>
              </a:r>
            </a:p>
            <a:p>
              <a:pPr algn="ctr"/>
              <a:r>
                <a:rPr lang="en-US" sz="1200" dirty="0"/>
                <a:t>agree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DEC831D-2714-4573-A535-542A2F607268}"/>
                </a:ext>
              </a:extLst>
            </p:cNvPr>
            <p:cNvSpPr txBox="1"/>
            <p:nvPr/>
          </p:nvSpPr>
          <p:spPr>
            <a:xfrm>
              <a:off x="5987144" y="1907176"/>
              <a:ext cx="792480" cy="519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strongly</a:t>
              </a:r>
            </a:p>
            <a:p>
              <a:pPr algn="ctr"/>
              <a:r>
                <a:rPr lang="en-US" sz="1200" dirty="0"/>
                <a:t>disagree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6B224BB-91C2-4905-92D0-0D63FA10D78A}"/>
                </a:ext>
              </a:extLst>
            </p:cNvPr>
            <p:cNvSpPr txBox="1"/>
            <p:nvPr/>
          </p:nvSpPr>
          <p:spPr>
            <a:xfrm>
              <a:off x="2847702" y="1907176"/>
              <a:ext cx="792480" cy="311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agree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0193F72-3B35-4758-A58F-535E8AA06608}"/>
                </a:ext>
              </a:extLst>
            </p:cNvPr>
            <p:cNvSpPr txBox="1"/>
            <p:nvPr/>
          </p:nvSpPr>
          <p:spPr>
            <a:xfrm>
              <a:off x="4937761" y="1898467"/>
              <a:ext cx="792480" cy="311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disagree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C18C7F-383D-4E7E-9208-A56871B63491}"/>
                </a:ext>
              </a:extLst>
            </p:cNvPr>
            <p:cNvSpPr txBox="1"/>
            <p:nvPr/>
          </p:nvSpPr>
          <p:spPr>
            <a:xfrm>
              <a:off x="3888378" y="1915993"/>
              <a:ext cx="792480" cy="311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neutral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2879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56ECC-6187-E169-ECAC-0D6FE4E89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73F21857-C0A2-5FAD-EA22-9D2D607082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Latency Analysis</a:t>
            </a:r>
            <a:endParaRPr lang="en-US" altLang="en-US" sz="2200" dirty="0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A450AF72-CA4C-56DF-1BAD-E335EBA00C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97279" y="1845734"/>
            <a:ext cx="10583277" cy="4023360"/>
          </a:xfrm>
        </p:spPr>
        <p:txBody>
          <a:bodyPr/>
          <a:lstStyle/>
          <a:p>
            <a:pPr eaLnBrk="1" hangingPunct="1"/>
            <a:r>
              <a:rPr lang="en-US" altLang="en-US" b="1" dirty="0"/>
              <a:t>Worst-case latency </a:t>
            </a:r>
            <a:r>
              <a:rPr lang="en-US" altLang="en-US" dirty="0"/>
              <a:t>for an input </a:t>
            </a:r>
            <a:r>
              <a:rPr lang="en-US" altLang="en-US" b="1" dirty="0"/>
              <a:t>message using the </a:t>
            </a:r>
            <a:r>
              <a:rPr lang="en-US" altLang="en-US" b="1" dirty="0" err="1"/>
              <a:t>i-th</a:t>
            </a:r>
            <a:r>
              <a:rPr lang="en-US" altLang="en-US" b="1" dirty="0"/>
              <a:t> pipeline </a:t>
            </a:r>
            <a:r>
              <a:rPr lang="en-US" altLang="en-US" dirty="0"/>
              <a:t>consisting of </a:t>
            </a:r>
            <a:r>
              <a:rPr lang="en-US" altLang="en-US" b="1" dirty="0"/>
              <a:t>processes P</a:t>
            </a:r>
            <a:r>
              <a:rPr lang="en-US" altLang="en-US" b="1" baseline="-25000" dirty="0"/>
              <a:t>i1</a:t>
            </a:r>
            <a:r>
              <a:rPr lang="en-US" altLang="en-US" b="1" dirty="0"/>
              <a:t>, P</a:t>
            </a:r>
            <a:r>
              <a:rPr lang="en-US" altLang="en-US" b="1" baseline="-25000" dirty="0"/>
              <a:t>i2</a:t>
            </a:r>
            <a:r>
              <a:rPr lang="en-US" altLang="en-US" b="1" dirty="0"/>
              <a:t>, …, P</a:t>
            </a:r>
            <a:r>
              <a:rPr lang="en-US" altLang="en-US" b="1" baseline="-25000" dirty="0"/>
              <a:t>im</a:t>
            </a:r>
          </a:p>
          <a:p>
            <a:pPr eaLnBrk="1" hangingPunct="1"/>
            <a:r>
              <a:rPr lang="en-US" altLang="en-US" dirty="0"/>
              <a:t>Determine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en-US" altLang="en-US" sz="1800" dirty="0"/>
              <a:t>Lowest priority process in the </a:t>
            </a:r>
            <a:r>
              <a:rPr lang="en-US" altLang="en-US" sz="1800" dirty="0" err="1"/>
              <a:t>i-th</a:t>
            </a:r>
            <a:r>
              <a:rPr lang="en-US" altLang="en-US" sz="1800" dirty="0"/>
              <a:t> pipeline, </a:t>
            </a:r>
            <a:r>
              <a:rPr lang="en-US" altLang="en-US" sz="1800" dirty="0" err="1"/>
              <a:t>LowP</a:t>
            </a:r>
            <a:r>
              <a:rPr lang="en-US" altLang="en-US" sz="1800" baseline="-25000" dirty="0" err="1"/>
              <a:t>i</a:t>
            </a:r>
            <a:endParaRPr lang="en-US" altLang="en-US" sz="1800" baseline="-25000" dirty="0"/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en-US" altLang="en-US" sz="1800" dirty="0"/>
              <a:t>H = pipelines that have </a:t>
            </a:r>
            <a:r>
              <a:rPr lang="en-US" altLang="en-US" sz="1800" i="1" dirty="0"/>
              <a:t>all</a:t>
            </a:r>
            <a:r>
              <a:rPr lang="en-US" altLang="en-US" sz="1800" dirty="0"/>
              <a:t> of their processes with priority greater than </a:t>
            </a:r>
            <a:r>
              <a:rPr lang="en-US" altLang="en-US" sz="1800" dirty="0" err="1"/>
              <a:t>LowP</a:t>
            </a:r>
            <a:r>
              <a:rPr lang="en-US" altLang="en-US" sz="1800" baseline="-25000" dirty="0" err="1"/>
              <a:t>i</a:t>
            </a:r>
            <a:r>
              <a:rPr lang="en-US" altLang="en-US" sz="1800" dirty="0"/>
              <a:t> (e.g. obstacle detection, emergency braking)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en-US" altLang="en-US" sz="1800" dirty="0"/>
              <a:t>HL =  pipelines that start with processes of priority &gt; </a:t>
            </a:r>
            <a:r>
              <a:rPr lang="en-US" altLang="en-US" sz="1800" dirty="0" err="1"/>
              <a:t>LowP</a:t>
            </a:r>
            <a:r>
              <a:rPr lang="en-US" altLang="en-US" sz="1800" baseline="-25000" dirty="0" err="1"/>
              <a:t>i</a:t>
            </a:r>
            <a:r>
              <a:rPr lang="en-US" altLang="en-US" sz="1800" dirty="0"/>
              <a:t> but eventually drop below </a:t>
            </a:r>
            <a:r>
              <a:rPr lang="en-US" altLang="en-US" sz="1800" dirty="0" err="1"/>
              <a:t>LowP</a:t>
            </a:r>
            <a:r>
              <a:rPr lang="en-US" altLang="en-US" sz="1800" baseline="-25000" dirty="0" err="1"/>
              <a:t>i</a:t>
            </a:r>
            <a:r>
              <a:rPr lang="en-US" altLang="en-US" sz="1800" baseline="-25000" dirty="0"/>
              <a:t> </a:t>
            </a:r>
            <a:endParaRPr lang="en-US" altLang="en-US" sz="1800" dirty="0"/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en-US" altLang="en-US" sz="1800" dirty="0"/>
              <a:t>LH  = pipelines that start with processes of priority &lt; </a:t>
            </a:r>
            <a:r>
              <a:rPr lang="en-US" altLang="en-US" sz="1800" dirty="0" err="1"/>
              <a:t>LowP</a:t>
            </a:r>
            <a:r>
              <a:rPr lang="en-US" altLang="en-US" sz="1800" baseline="-25000" dirty="0" err="1"/>
              <a:t>i</a:t>
            </a:r>
            <a:r>
              <a:rPr lang="en-US" altLang="en-US" sz="1800" dirty="0"/>
              <a:t> but eventually rise above </a:t>
            </a:r>
            <a:r>
              <a:rPr lang="en-US" altLang="en-US" sz="1800" dirty="0" err="1"/>
              <a:t>LowP</a:t>
            </a:r>
            <a:r>
              <a:rPr lang="en-US" altLang="en-US" sz="1800" baseline="-25000" dirty="0" err="1"/>
              <a:t>i</a:t>
            </a:r>
            <a:r>
              <a:rPr lang="en-US" altLang="en-US" sz="1800" baseline="-25000" dirty="0"/>
              <a:t> </a:t>
            </a:r>
            <a:endParaRPr lang="en-US" altLang="en-US" sz="1800" dirty="0"/>
          </a:p>
          <a:p>
            <a:pPr lvl="2" eaLnBrk="1" hangingPunct="1">
              <a:lnSpc>
                <a:spcPct val="80000"/>
              </a:lnSpc>
            </a:pPr>
            <a:endParaRPr lang="en-US" altLang="en-US" sz="1900" dirty="0"/>
          </a:p>
          <a:p>
            <a:pPr lvl="2" eaLnBrk="1" hangingPunct="1">
              <a:lnSpc>
                <a:spcPct val="80000"/>
              </a:lnSpc>
            </a:pPr>
            <a:endParaRPr lang="en-US" altLang="en-US" sz="19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ED7A82-9B98-A4A8-A248-F36867411E63}"/>
              </a:ext>
            </a:extLst>
          </p:cNvPr>
          <p:cNvSpPr txBox="1"/>
          <p:nvPr/>
        </p:nvSpPr>
        <p:spPr>
          <a:xfrm>
            <a:off x="1097279" y="5733668"/>
            <a:ext cx="10058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“Fixed Priority Scheduling of Periodic Tasks with Varying Execution Priority” , Klein, et al, IEEE Real Time Systems Symposium, 1991 </a:t>
            </a:r>
          </a:p>
        </p:txBody>
      </p:sp>
    </p:spTree>
    <p:extLst>
      <p:ext uri="{BB962C8B-B14F-4D97-AF65-F5344CB8AC3E}">
        <p14:creationId xmlns:p14="http://schemas.microsoft.com/office/powerpoint/2010/main" val="2031895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Latency Analysis (continued)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627" name="Rectangle 7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eaLnBrk="1" hangingPunct="1">
                  <a:defRPr/>
                </a:pPr>
                <a:r>
                  <a:rPr lang="en-US" b="1" dirty="0"/>
                  <a:t>Calculate worst-case latency </a:t>
                </a:r>
                <a:r>
                  <a:rPr lang="en-US" dirty="0"/>
                  <a:t>for the </a:t>
                </a:r>
                <a:r>
                  <a:rPr lang="en-US" dirty="0" err="1"/>
                  <a:t>i-th</a:t>
                </a:r>
                <a:r>
                  <a:rPr lang="en-US" dirty="0"/>
                  <a:t> pipeline by iteratively applying the following until it stabilizes</a:t>
                </a:r>
              </a:p>
              <a:p>
                <a:pPr eaLnBrk="1" hangingPunct="1">
                  <a:defRPr/>
                </a:pPr>
                <a:endParaRPr lang="en-US" dirty="0"/>
              </a:p>
              <a:p>
                <a:pPr eaLnBrk="1" hangingPunct="1">
                  <a:defRPr/>
                </a:pPr>
                <a:endParaRPr lang="en-US" dirty="0"/>
              </a:p>
              <a:p>
                <a:pPr eaLnBrk="1" hangingPunct="1">
                  <a:defRPr/>
                </a:pPr>
                <a:endParaRPr lang="en-US" dirty="0"/>
              </a:p>
              <a:p>
                <a:pPr lvl="1" eaLnBrk="1" hangingPunct="1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∑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pPr lvl="1" eaLnBrk="1" hangingPunct="1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period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of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pipeline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j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time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between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consecutive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message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processing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cycles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 eaLnBrk="1" hangingPunct="1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= ∑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/>
                  <a:t> – execution time for steps in the pipeline j</a:t>
                </a:r>
              </a:p>
              <a:p>
                <a:pPr lvl="1" eaLnBrk="1" hangingPunct="1">
                  <a:buFont typeface="Arial" panose="020B0604020202020204" pitchFamily="34" charset="0"/>
                  <a:buChar char="•"/>
                  <a:defRPr/>
                </a:pPr>
                <a:r>
                  <a:rPr lang="en-US" dirty="0"/>
                  <a:t>Iterate until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dirty="0"/>
              </a:p>
              <a:p>
                <a:pPr eaLnBrk="1" hangingPunct="1">
                  <a:defRPr/>
                </a:pPr>
                <a:r>
                  <a:rPr lang="en-US" b="1" dirty="0"/>
                  <a:t>Effective priority of a pipeline </a:t>
                </a:r>
                <a:r>
                  <a:rPr lang="en-US" dirty="0"/>
                  <a:t>is </a:t>
                </a:r>
                <a:r>
                  <a:rPr lang="en-US" b="1" dirty="0"/>
                  <a:t>determined by</a:t>
                </a:r>
                <a:r>
                  <a:rPr lang="en-US" dirty="0"/>
                  <a:t> the </a:t>
                </a:r>
                <a:r>
                  <a:rPr lang="en-US" b="1" dirty="0"/>
                  <a:t>lowest priority of all processes in the pipeline</a:t>
                </a:r>
              </a:p>
            </p:txBody>
          </p:sp>
        </mc:Choice>
        <mc:Fallback xmlns="">
          <p:sp>
            <p:nvSpPr>
              <p:cNvPr id="26627" name="Rectangle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79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11550" y="2667000"/>
            <a:ext cx="516890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5486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DF157-B1D6-4567-861B-FD01D8479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Simplifying it 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F1E674-A171-4549-8B97-E6998655C5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97279" y="1845734"/>
                <a:ext cx="10058401" cy="449918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Your measurements must be: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dirty="0"/>
                  <a:t>Important to the product</a:t>
                </a:r>
              </a:p>
              <a:p>
                <a:pPr lvl="2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Each measurement is traced to an important quality or business attribute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dirty="0"/>
                  <a:t>Measurable</a:t>
                </a:r>
              </a:p>
              <a:p>
                <a:pPr lvl="2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Not guesses (specific metrics, not “usability”)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dirty="0"/>
                  <a:t>Repeatable</a:t>
                </a:r>
              </a:p>
              <a:p>
                <a:pPr lvl="2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1600" dirty="0"/>
                  <a:t>50%? It’s a noise</a:t>
                </a:r>
              </a:p>
              <a:p>
                <a:pPr lvl="2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Measure several times, control the environment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dirty="0"/>
                  <a:t>Collectible</a:t>
                </a:r>
              </a:p>
              <a:p>
                <a:pPr lvl="2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Want kernel-level tracing for each packet? Forget about it</a:t>
                </a:r>
              </a:p>
              <a:p>
                <a:r>
                  <a:rPr lang="en-US" dirty="0"/>
                  <a:t>In other words, be realistic</a:t>
                </a:r>
              </a:p>
              <a:p>
                <a:r>
                  <a:rPr lang="en-US" dirty="0"/>
                  <a:t>Keep your math SIMPLE </a:t>
                </a:r>
                <a:r>
                  <a:rPr lang="en-US" dirty="0">
                    <a:sym typeface="Wingdings" panose="05000000000000000000" pitchFamily="2" charset="2"/>
                  </a:rPr>
                  <a:t></a:t>
                </a:r>
                <a:r>
                  <a:rPr lang="en-US" dirty="0"/>
                  <a:t> less probability of an error, simpler to explain</a:t>
                </a:r>
              </a:p>
              <a:p>
                <a:r>
                  <a:rPr lang="en-US" dirty="0"/>
                  <a:t>e.g. for performance:  keep a consistent input stream, run multiple times, take an average, find percentiles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F1E674-A171-4549-8B97-E6998655C5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79" y="1845734"/>
                <a:ext cx="10058401" cy="4499186"/>
              </a:xfrm>
              <a:blipFill>
                <a:blip r:embed="rId2"/>
                <a:stretch>
                  <a:fillRect l="-606" t="-20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07160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FBA4D-89B5-4386-878F-39E7A1CAD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Simpler equations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C6A78-A74F-446F-AD3B-F422AE724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4504266"/>
          </a:xfrm>
        </p:spPr>
        <p:txBody>
          <a:bodyPr>
            <a:normAutofit/>
          </a:bodyPr>
          <a:lstStyle/>
          <a:p>
            <a:r>
              <a:rPr lang="en-US" dirty="0"/>
              <a:t>Processing time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min / max / avg / percentile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Per activity / operation (e.g., video transcoding)</a:t>
            </a:r>
          </a:p>
          <a:p>
            <a:r>
              <a:rPr lang="en-US" dirty="0"/>
              <a:t>e.g., by domain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Document processing – per document type (e.g., docx, pdf)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DB – per query type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Image – per operation type (e.g., face recognition, background classification)</a:t>
            </a:r>
          </a:p>
          <a:p>
            <a:r>
              <a:rPr lang="en-US" dirty="0"/>
              <a:t>e.g. concurrent pipeline — simplified analysis: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Estimate C</a:t>
            </a:r>
            <a:r>
              <a:rPr lang="en-US" baseline="-25000" dirty="0"/>
              <a:t>i</a:t>
            </a:r>
            <a:r>
              <a:rPr lang="en-US" dirty="0"/>
              <a:t> per step — from prototype, benchmark, or comparable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Estimate λ — from requirements or use-case analysis (messages/second)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Calculate utilization: ρ</a:t>
            </a:r>
            <a:r>
              <a:rPr lang="en-US" baseline="-25000" dirty="0"/>
              <a:t>i</a:t>
            </a:r>
            <a:r>
              <a:rPr lang="en-US" dirty="0"/>
              <a:t> = C</a:t>
            </a:r>
            <a:r>
              <a:rPr lang="en-US" baseline="-25000" dirty="0"/>
              <a:t>i</a:t>
            </a:r>
            <a:r>
              <a:rPr lang="en-US" dirty="0"/>
              <a:t> × λ per step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Step with ρ</a:t>
            </a:r>
            <a:r>
              <a:rPr lang="en-US" baseline="-25000" dirty="0"/>
              <a:t>i</a:t>
            </a:r>
            <a:r>
              <a:rPr lang="en-US" dirty="0"/>
              <a:t> closest to 1.0 = bottleneck → reduce C</a:t>
            </a:r>
            <a:r>
              <a:rPr lang="en-US" baseline="-25000" dirty="0"/>
              <a:t>i</a:t>
            </a:r>
            <a:r>
              <a:rPr lang="en-US" dirty="0"/>
              <a:t>, reduce λ, or replicate the step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Validate with prototype experiments once available (70–90% accuracy)</a:t>
            </a:r>
          </a:p>
        </p:txBody>
      </p:sp>
    </p:spTree>
    <p:extLst>
      <p:ext uri="{BB962C8B-B14F-4D97-AF65-F5344CB8AC3E}">
        <p14:creationId xmlns:p14="http://schemas.microsoft.com/office/powerpoint/2010/main" val="3631409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Qualitative Analysis and Design Heuristics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097279" y="1845734"/>
            <a:ext cx="10058401" cy="4529666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dirty="0"/>
              <a:t>Still matters – give a direction / ask questions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Latency increased by 100 </a:t>
            </a:r>
            <a:r>
              <a:rPr lang="en-US" altLang="en-US" dirty="0" err="1"/>
              <a:t>ms</a:t>
            </a:r>
            <a:r>
              <a:rPr lang="en-US" altLang="en-US" dirty="0"/>
              <a:t> – WHY?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Wrong priority assignment?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/>
              <a:t>Is there another prioritization strategy to decrease latency?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/>
              <a:t>Can different architecture help with it?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Given awareness of latency performance sensitivity to prioritization strategy, ask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How does choice of priority assignment impact latency?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Is there another prioritization strategy to reduce latency?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Can the architecture design accommodate reprioritization?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Is the effect of reallocating functionality to process easily understood?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Design heuristics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Assign higher priorities for shorter deadlines (→ Rate Monotonic Scheduling — optimal for fixed-priority preemptive systems)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Focus on job with longest completion time, not just first job</a:t>
            </a:r>
          </a:p>
        </p:txBody>
      </p:sp>
    </p:spTree>
    <p:extLst>
      <p:ext uri="{BB962C8B-B14F-4D97-AF65-F5344CB8AC3E}">
        <p14:creationId xmlns:p14="http://schemas.microsoft.com/office/powerpoint/2010/main" val="36449668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11E30-08B5-3406-670F-A0FAD3D9F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Appendix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E7C4BA-2053-271A-D5B2-F0ED680B9E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Supporting material: full queuing equations and worked examples</a:t>
            </a:r>
          </a:p>
        </p:txBody>
      </p:sp>
    </p:spTree>
    <p:extLst>
      <p:ext uri="{BB962C8B-B14F-4D97-AF65-F5344CB8AC3E}">
        <p14:creationId xmlns:p14="http://schemas.microsoft.com/office/powerpoint/2010/main" val="40553466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Appendix: Queuing Network Analysis</a:t>
            </a:r>
            <a:br>
              <a:rPr lang="en-US" altLang="en-US" dirty="0"/>
            </a:br>
            <a:r>
              <a:rPr lang="en-US" altLang="en-US" sz="2400" dirty="0"/>
              <a:t>Sample Equations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9647" y="2048005"/>
            <a:ext cx="5334008" cy="3979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0" name="ann200"/>
          <p:cNvSpPr txBox="1"/>
          <p:nvPr/>
        </p:nvSpPr>
        <p:spPr>
          <a:xfrm>
            <a:off x="4147088" y="2937329"/>
            <a:ext cx="2095500" cy="27940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>
              <a:buNone/>
            </a:pPr>
            <a:r>
              <a:rPr lang="en-US" sz="1400" i="1" dirty="0">
                <a:solidFill>
                  <a:srgbClr val="637052"/>
                </a:solidFill>
              </a:rPr>
              <a:t>← utilization</a:t>
            </a:r>
          </a:p>
        </p:txBody>
      </p:sp>
      <p:sp>
        <p:nvSpPr>
          <p:cNvPr id="201" name="ann201"/>
          <p:cNvSpPr txBox="1"/>
          <p:nvPr/>
        </p:nvSpPr>
        <p:spPr>
          <a:xfrm>
            <a:off x="5658175" y="3237640"/>
            <a:ext cx="2095500" cy="27940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>
              <a:buNone/>
            </a:pPr>
            <a:r>
              <a:rPr lang="en-US" sz="1400" i="1" dirty="0">
                <a:solidFill>
                  <a:srgbClr val="637052"/>
                </a:solidFill>
              </a:rPr>
              <a:t>← e.g. threads</a:t>
            </a:r>
          </a:p>
        </p:txBody>
      </p:sp>
      <p:sp>
        <p:nvSpPr>
          <p:cNvPr id="202" name="ann202"/>
          <p:cNvSpPr txBox="1"/>
          <p:nvPr/>
        </p:nvSpPr>
        <p:spPr>
          <a:xfrm>
            <a:off x="6316850" y="3541401"/>
            <a:ext cx="2794000" cy="27940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>
              <a:buNone/>
            </a:pPr>
            <a:r>
              <a:rPr lang="en-US" sz="1400" i="1" dirty="0">
                <a:solidFill>
                  <a:srgbClr val="637052"/>
                </a:solidFill>
              </a:rPr>
              <a:t>← unpredictable traffic</a:t>
            </a:r>
          </a:p>
        </p:txBody>
      </p:sp>
      <p:sp>
        <p:nvSpPr>
          <p:cNvPr id="203" name="ann203"/>
          <p:cNvSpPr txBox="1"/>
          <p:nvPr/>
        </p:nvSpPr>
        <p:spPr>
          <a:xfrm>
            <a:off x="8234680" y="5376621"/>
            <a:ext cx="2921000" cy="609600"/>
          </a:xfrm>
          <a:prstGeom prst="rect">
            <a:avLst/>
          </a:prstGeom>
          <a:noFill/>
          <a:ln w="19050">
            <a:solidFill>
              <a:srgbClr val="637052"/>
            </a:solidFill>
          </a:ln>
        </p:spPr>
        <p:txBody>
          <a:bodyPr wrap="square" lIns="91440" tIns="45720" rIns="91440" bIns="45720" anchor="ctr"/>
          <a:lstStyle/>
          <a:p>
            <a:pPr algn="ctr">
              <a:buNone/>
            </a:pPr>
            <a:r>
              <a:rPr lang="en-US" i="1" dirty="0">
                <a:solidFill>
                  <a:srgbClr val="637052"/>
                </a:solidFill>
              </a:rPr>
              <a:t>Don’t memorize —</a:t>
            </a:r>
          </a:p>
          <a:p>
            <a:pPr algn="ctr">
              <a:buNone/>
            </a:pPr>
            <a:r>
              <a:rPr lang="en-US" i="1" dirty="0">
                <a:solidFill>
                  <a:srgbClr val="637052"/>
                </a:solidFill>
              </a:rPr>
              <a:t>remember they exist!</a:t>
            </a:r>
          </a:p>
        </p:txBody>
      </p:sp>
      <p:sp>
        <p:nvSpPr>
          <p:cNvPr id="2" name="ann202">
            <a:extLst>
              <a:ext uri="{FF2B5EF4-FFF2-40B4-BE49-F238E27FC236}">
                <a16:creationId xmlns:a16="http://schemas.microsoft.com/office/drawing/2014/main" id="{FB376DB2-EAD4-FD9F-1A9F-5A04CD99C9B0}"/>
              </a:ext>
            </a:extLst>
          </p:cNvPr>
          <p:cNvSpPr txBox="1"/>
          <p:nvPr/>
        </p:nvSpPr>
        <p:spPr>
          <a:xfrm>
            <a:off x="455647" y="5439943"/>
            <a:ext cx="2794000" cy="27940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r">
              <a:buNone/>
            </a:pPr>
            <a:r>
              <a:rPr lang="en-US" sz="1400" i="1" dirty="0">
                <a:solidFill>
                  <a:srgbClr val="637052"/>
                </a:solidFill>
              </a:rPr>
              <a:t>residence time </a:t>
            </a:r>
            <a:r>
              <a:rPr lang="en-US" sz="1400" dirty="0">
                <a:solidFill>
                  <a:srgbClr val="637052"/>
                </a:solidFill>
                <a:sym typeface="Wingdings" panose="05000000000000000000" pitchFamily="2" charset="2"/>
              </a:rPr>
              <a:t></a:t>
            </a:r>
            <a:endParaRPr lang="en-US" sz="1400" dirty="0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3738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Appendix: Queuing Model Types (M/D/1, M/M/1, M/M/c)</a:t>
            </a:r>
            <a:endParaRPr lang="en-US" altLang="en-US" sz="2400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097279" y="1845733"/>
            <a:ext cx="10058401" cy="448790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defRPr/>
            </a:pPr>
            <a:r>
              <a:rPr lang="en-US" altLang="en-US" sz="2200" dirty="0"/>
              <a:t>Sample Equations </a:t>
            </a:r>
          </a:p>
          <a:p>
            <a:pPr marL="227013" indent="-2032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b="1" dirty="0">
                <a:sym typeface="Symbol"/>
              </a:rPr>
              <a:t> </a:t>
            </a:r>
            <a:r>
              <a:rPr lang="en-US" dirty="0">
                <a:sym typeface="Symbol"/>
              </a:rPr>
              <a:t>(arrival rate)</a:t>
            </a:r>
            <a:r>
              <a:rPr lang="en-US" b="1" dirty="0">
                <a:sym typeface="Symbol"/>
              </a:rPr>
              <a:t> &gt; </a:t>
            </a:r>
            <a:r>
              <a:rPr lang="en-US" dirty="0">
                <a:sym typeface="Symbol"/>
              </a:rPr>
              <a:t> (service rate) – system is overloaded</a:t>
            </a:r>
          </a:p>
          <a:p>
            <a:pPr marL="227013" indent="-2032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b="1" dirty="0">
                <a:sym typeface="Symbol"/>
              </a:rPr>
              <a:t> &lt;  </a:t>
            </a:r>
            <a:r>
              <a:rPr lang="en-US" dirty="0">
                <a:sym typeface="Symbol"/>
              </a:rPr>
              <a:t>– system stable</a:t>
            </a:r>
          </a:p>
          <a:p>
            <a:pPr marL="227013" indent="-2032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Symbol"/>
              </a:rPr>
              <a:t>M/D/1 – Markovian/random arrivals, deterministic service, 1 channel (e.g. fixed-duration jobs, cache lookups)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/>
              <a:t>Most convenient to calculate</a:t>
            </a:r>
          </a:p>
          <a:p>
            <a:pPr marL="227013" indent="-227013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/>
              <a:t>M/M/1 – Markovian/random arrivals, random service, 1 channel (e.g. general web requests)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/>
              <a:t>Less convenient, more realistic</a:t>
            </a:r>
          </a:p>
          <a:p>
            <a:pPr marL="227013" indent="-227013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/>
              <a:t>M/M/c – random arrivals, random service, c channels (e.g. thread pool, DB connection pool)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/>
              <a:t>Realistic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/>
              <a:t>More complex formulas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e.g., P(system busy), expected queue length and wait time</a:t>
            </a:r>
          </a:p>
        </p:txBody>
      </p:sp>
    </p:spTree>
    <p:extLst>
      <p:ext uri="{BB962C8B-B14F-4D97-AF65-F5344CB8AC3E}">
        <p14:creationId xmlns:p14="http://schemas.microsoft.com/office/powerpoint/2010/main" val="23330661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71EA3F-8ABD-41F4-BF2B-7E82E8465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Appendix: Moonbucks Worked Example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07B933-D766-4E35-B34B-E8354DC09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539" y="1797803"/>
            <a:ext cx="9988141" cy="4515576"/>
          </a:xfrm>
        </p:spPr>
        <p:txBody>
          <a:bodyPr>
            <a:normAutofit/>
          </a:bodyPr>
          <a:lstStyle/>
          <a:p>
            <a:r>
              <a:rPr lang="en-US" dirty="0" err="1"/>
              <a:t>Moonbucks</a:t>
            </a:r>
            <a:r>
              <a:rPr lang="en-US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20 customers arrive per hour (</a:t>
            </a:r>
            <a:r>
              <a:rPr lang="en-US" b="1" dirty="0">
                <a:sym typeface="Symbol"/>
              </a:rPr>
              <a:t>)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2 minutes to serve</a:t>
            </a:r>
          </a:p>
          <a:p>
            <a:r>
              <a:rPr lang="en-US" b="1" dirty="0">
                <a:sym typeface="Symbol"/>
              </a:rPr>
              <a:t> = </a:t>
            </a:r>
            <a:r>
              <a:rPr lang="en-US" b="1" dirty="0"/>
              <a:t>Service Rate = 60 min/hour ÷</a:t>
            </a:r>
            <a:r>
              <a:rPr lang="en-US" dirty="0"/>
              <a:t> </a:t>
            </a:r>
            <a:r>
              <a:rPr lang="en-US" b="1" dirty="0"/>
              <a:t>2 min/customer = 30 customers per hour</a:t>
            </a:r>
          </a:p>
          <a:p>
            <a:r>
              <a:rPr lang="en-US" dirty="0"/>
              <a:t>What happens if the number of customers exceeds the service rate?</a:t>
            </a:r>
          </a:p>
          <a:p>
            <a:r>
              <a:rPr lang="en-US" b="1" dirty="0">
                <a:sym typeface="Symbol"/>
              </a:rPr>
              <a:t> = Average Arrival Rate – either measured or estimated </a:t>
            </a:r>
          </a:p>
          <a:p>
            <a:r>
              <a:rPr lang="en-US" dirty="0">
                <a:sym typeface="Symbol"/>
              </a:rPr>
              <a:t>Utilization: p = </a:t>
            </a:r>
            <a:r>
              <a:rPr lang="en-US" b="1" dirty="0">
                <a:sym typeface="Symbol"/>
              </a:rPr>
              <a:t> / </a:t>
            </a:r>
            <a:r>
              <a:rPr lang="en-US" dirty="0">
                <a:sym typeface="Symbol"/>
              </a:rPr>
              <a:t> = 20 / 30 ≈ 0.67 </a:t>
            </a:r>
          </a:p>
          <a:p>
            <a:r>
              <a:rPr lang="en-US" dirty="0">
                <a:sym typeface="Symbol"/>
              </a:rPr>
              <a:t>Expected Average Waiting Time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Symbol"/>
              </a:rPr>
              <a:t>E(w) = p / 2</a:t>
            </a:r>
            <a:r>
              <a:rPr lang="en-US" b="1" dirty="0">
                <a:sym typeface="Symbol"/>
              </a:rPr>
              <a:t> </a:t>
            </a:r>
            <a:r>
              <a:rPr lang="en-US" dirty="0">
                <a:sym typeface="Symbol"/>
              </a:rPr>
              <a:t> (1 – p) = 0.67 / 2 * 30 (1 – 0.67) = 0.033 = 2 min in a line – why?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Symbol"/>
              </a:rPr>
              <a:t>E(w |  = 29, p = 0.97) = 0.97 / 2 * 30 (1 – 0.97) = 32.33 min </a:t>
            </a:r>
            <a:r>
              <a:rPr lang="en-US" altLang="en-US" dirty="0"/>
              <a:t>😮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ym typeface="Symbol"/>
              </a:rPr>
              <a:t>A 45% increase in average arrival wait results in a 1517% increase in average wait time!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AF20648-1464-CF31-BA2E-D8E16A054FFB}"/>
              </a:ext>
            </a:extLst>
          </p:cNvPr>
          <p:cNvGrpSpPr/>
          <p:nvPr/>
        </p:nvGrpSpPr>
        <p:grpSpPr>
          <a:xfrm>
            <a:off x="5820327" y="1676700"/>
            <a:ext cx="5335351" cy="887295"/>
            <a:chOff x="3577859" y="1867025"/>
            <a:chExt cx="5948039" cy="110562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D3E120C-09C4-4EAA-8F40-C03B45B319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13199" y="1867025"/>
              <a:ext cx="3477361" cy="102329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ACF38D8-04D6-4A8F-AA1D-4FA09C0E0D03}"/>
                </a:ext>
              </a:extLst>
            </p:cNvPr>
            <p:cNvSpPr txBox="1"/>
            <p:nvPr/>
          </p:nvSpPr>
          <p:spPr>
            <a:xfrm>
              <a:off x="3577859" y="2378670"/>
              <a:ext cx="1140311" cy="421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dirty="0"/>
                <a:t>Request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D8FBB9E-625D-478B-971B-6CF05CB24D6A}"/>
                </a:ext>
              </a:extLst>
            </p:cNvPr>
            <p:cNvSpPr txBox="1"/>
            <p:nvPr/>
          </p:nvSpPr>
          <p:spPr>
            <a:xfrm>
              <a:off x="8290559" y="2243984"/>
              <a:ext cx="1235339" cy="728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Completed Request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1269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Tactics and Quantitative Analysis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Architectural decisions &amp; trade-offs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Trade-offs are introduced by decisions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Other decisions can compensate — at a cost</a:t>
            </a:r>
          </a:p>
          <a:p>
            <a:r>
              <a:rPr lang="en-US" altLang="en-US" dirty="0"/>
              <a:t>Need numbers to make decisions on patterns &amp; tactics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Do we need to introduce caching or not?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"Slow" is not enough</a:t>
            </a:r>
          </a:p>
          <a:p>
            <a:r>
              <a:rPr lang="en-US" altLang="en-US" dirty="0"/>
              <a:t>Need numbers to evaluate decisions &amp; trade-offs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Will caching help to reach the goal?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"Faster" is not enough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Compare with newly introduced trade-offs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Compare with the price (e.g. memory cost and complexity of adding a cache)</a:t>
            </a:r>
          </a:p>
        </p:txBody>
      </p:sp>
    </p:spTree>
    <p:extLst>
      <p:ext uri="{BB962C8B-B14F-4D97-AF65-F5344CB8AC3E}">
        <p14:creationId xmlns:p14="http://schemas.microsoft.com/office/powerpoint/2010/main" val="621359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63AA4-BEC2-024B-8E41-085C7B9F6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25E9F844-F97E-6C32-0744-D413513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Tactics and Quantitative Analysis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234C7560-6248-277A-A741-FF3FB99E1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Qualitative is still useful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Identifying </a:t>
            </a:r>
            <a:r>
              <a:rPr lang="en-US" altLang="en-US" b="1" dirty="0"/>
              <a:t>which</a:t>
            </a:r>
            <a:r>
              <a:rPr lang="en-US" altLang="en-US" dirty="0"/>
              <a:t> QA is the most important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Screening through multiple solutions / platforms / prototypes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Some stakeholder discussions (non-tech, e.g. prioritizing QAs, setting project goals)</a:t>
            </a:r>
          </a:p>
          <a:p>
            <a:r>
              <a:rPr lang="en-US" altLang="en-US" dirty="0"/>
              <a:t>Evaluation &amp; decision-making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Data &amp; testable hypothesis, not creative guessing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Expected response time &lt; 200ms, not “fast”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Cost per node $0.12 / hour, not “low”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Estimated availability 99.97%, not “high”</a:t>
            </a:r>
          </a:p>
          <a:p>
            <a:r>
              <a:rPr lang="en-US" altLang="en-US" dirty="0"/>
              <a:t>Data, data, data!!</a:t>
            </a:r>
          </a:p>
        </p:txBody>
      </p:sp>
    </p:spTree>
    <p:extLst>
      <p:ext uri="{BB962C8B-B14F-4D97-AF65-F5344CB8AC3E}">
        <p14:creationId xmlns:p14="http://schemas.microsoft.com/office/powerpoint/2010/main" val="1518319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Quantitative Analysis Guidance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en-US" dirty="0"/>
              <a:t>Data sources</a:t>
            </a:r>
          </a:p>
          <a:p>
            <a:pPr lvl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Observations (working system to be modified)</a:t>
            </a:r>
          </a:p>
          <a:p>
            <a:pPr lvl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Experiments (let’s build a prototype / skeleton)</a:t>
            </a:r>
          </a:p>
          <a:p>
            <a:pPr lvl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Modeling (let’s calculate &amp; project)</a:t>
            </a:r>
          </a:p>
          <a:p>
            <a:pPr lvl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Rough estimates / guestimates (previous experience + expertise)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For each important QA, need characteristics / attributes,  e.g.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Performance – throughput, latency, utilization (spike tolerance &amp; wasted money)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Availability – compute steady state availability</a:t>
            </a:r>
          </a:p>
          <a:p>
            <a:pPr marL="0" indent="0">
              <a:buNone/>
            </a:pPr>
            <a:endParaRPr lang="en-US" altLang="en-US" dirty="0"/>
          </a:p>
          <a:p>
            <a:pPr eaLnBrk="1" hangingPunct="1">
              <a:lnSpc>
                <a:spcPct val="80000"/>
              </a:lnSpc>
            </a:pPr>
            <a:endParaRPr lang="en-US" altLang="en-US" dirty="0"/>
          </a:p>
          <a:p>
            <a:pPr lvl="1" eaLnBrk="1" hangingPunct="1">
              <a:lnSpc>
                <a:spcPct val="80000"/>
              </a:lnSpc>
            </a:pPr>
            <a:endParaRPr lang="en-US" altLang="en-US" sz="1900" dirty="0"/>
          </a:p>
        </p:txBody>
      </p:sp>
      <p:grpSp>
        <p:nvGrpSpPr>
          <p:cNvPr id="26628" name="Group 3"/>
          <p:cNvGrpSpPr>
            <a:grpSpLocks/>
          </p:cNvGrpSpPr>
          <p:nvPr/>
        </p:nvGrpSpPr>
        <p:grpSpPr bwMode="auto">
          <a:xfrm>
            <a:off x="1517956" y="4689361"/>
            <a:ext cx="7019592" cy="1060510"/>
            <a:chOff x="1502304" y="4293097"/>
            <a:chExt cx="7296673" cy="1135416"/>
          </a:xfrm>
        </p:grpSpPr>
        <p:grpSp>
          <p:nvGrpSpPr>
            <p:cNvPr id="26629" name="Group 12"/>
            <p:cNvGrpSpPr>
              <a:grpSpLocks/>
            </p:cNvGrpSpPr>
            <p:nvPr/>
          </p:nvGrpSpPr>
          <p:grpSpPr bwMode="auto">
            <a:xfrm>
              <a:off x="1812535" y="4293097"/>
              <a:ext cx="6986442" cy="1135416"/>
              <a:chOff x="1596511" y="5157193"/>
              <a:chExt cx="6986442" cy="1135416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596511" y="5157193"/>
                <a:ext cx="5506515" cy="75788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lang="en-US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defRPr/>
                </a:pPr>
                <a:r>
                  <a:rPr lang="en-US" sz="22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                         </a:t>
                </a:r>
                <a:r>
                  <a:rPr lang="en-US" sz="20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mean time to failure (2000 hours)</a:t>
                </a:r>
              </a:p>
            </p:txBody>
          </p:sp>
          <p:cxnSp>
            <p:nvCxnSpPr>
              <p:cNvPr id="8" name="Straight Connector 7"/>
              <p:cNvCxnSpPr/>
              <p:nvPr/>
            </p:nvCxnSpPr>
            <p:spPr>
              <a:xfrm>
                <a:off x="2124563" y="5877835"/>
                <a:ext cx="5255769" cy="0"/>
              </a:xfrm>
              <a:prstGeom prst="line">
                <a:avLst/>
              </a:prstGeom>
              <a:ln w="3810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1964498" y="5864238"/>
                <a:ext cx="6618455" cy="42837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0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mean time to failure (2000) + mean time to repair (2 hours)</a:t>
                </a: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1502304" y="4797887"/>
              <a:ext cx="638518" cy="46132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sz="2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α</a:t>
              </a:r>
              <a:r>
                <a:rPr lang="en-US" sz="2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  =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7044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03E17-E79B-6873-252B-B6C37A69F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FA162510-D6CB-2011-7ACC-A6CE5D4CB0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Quantitative Analysis Guidance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F27B3B93-014B-BA91-C6C0-796D9D5C34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en-US" sz="2400" dirty="0"/>
              <a:t>Can derive from QA scenarios, e.g.,</a:t>
            </a:r>
            <a:endParaRPr lang="en-US" altLang="en-US" sz="23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Source of Stimulus (who/what initiates) – hardware fault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Stimulus (triggering event) – server fails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Artifact (component being affected) – application server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Environment (condition of the event) – normal state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Response (system reaction) – switch to backup server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Response measure (how fast is the reaction) – 2 hours (update your resume 😮)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00287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Queuing Network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3710697"/>
            <a:ext cx="10058401" cy="2700436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>
                <a:cs typeface="Arial" pitchFamily="34" charset="0"/>
              </a:rPr>
              <a:t>Model a system as a graph of queues (edges) &amp; service centers (nodes)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 pitchFamily="34" charset="0"/>
              </a:rPr>
              <a:t>Servers (physical)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 pitchFamily="34" charset="0"/>
              </a:rPr>
              <a:t>Networks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 pitchFamily="34" charset="0"/>
              </a:rPr>
              <a:t>Process components (software)</a:t>
            </a:r>
          </a:p>
          <a:p>
            <a:pPr>
              <a:defRPr/>
            </a:pPr>
            <a:r>
              <a:rPr lang="en-US" dirty="0">
                <a:cs typeface="Arial" pitchFamily="34" charset="0"/>
              </a:rPr>
              <a:t>e.g. wait </a:t>
            </a:r>
            <a:r>
              <a:rPr lang="en-US" dirty="0">
                <a:cs typeface="Arial" pitchFamily="34" charset="0"/>
                <a:sym typeface="Wingdings" panose="05000000000000000000" pitchFamily="2" charset="2"/>
              </a:rPr>
              <a:t></a:t>
            </a:r>
            <a:r>
              <a:rPr lang="en-US" dirty="0">
                <a:cs typeface="Arial" pitchFamily="34" charset="0"/>
              </a:rPr>
              <a:t> nginx </a:t>
            </a:r>
            <a:r>
              <a:rPr lang="en-US" dirty="0">
                <a:cs typeface="Arial" pitchFamily="34" charset="0"/>
                <a:sym typeface="Wingdings" panose="05000000000000000000" pitchFamily="2" charset="2"/>
              </a:rPr>
              <a:t></a:t>
            </a:r>
            <a:r>
              <a:rPr lang="en-US" dirty="0">
                <a:cs typeface="Arial" pitchFamily="34" charset="0"/>
              </a:rPr>
              <a:t> wait </a:t>
            </a:r>
            <a:r>
              <a:rPr lang="en-US" dirty="0">
                <a:cs typeface="Arial" pitchFamily="34" charset="0"/>
                <a:sym typeface="Wingdings" panose="05000000000000000000" pitchFamily="2" charset="2"/>
              </a:rPr>
              <a:t></a:t>
            </a:r>
            <a:r>
              <a:rPr lang="en-US" dirty="0">
                <a:cs typeface="Arial" pitchFamily="34" charset="0"/>
              </a:rPr>
              <a:t> webserver </a:t>
            </a:r>
            <a:r>
              <a:rPr lang="en-US" dirty="0">
                <a:cs typeface="Arial" pitchFamily="34" charset="0"/>
                <a:sym typeface="Wingdings" panose="05000000000000000000" pitchFamily="2" charset="2"/>
              </a:rPr>
              <a:t></a:t>
            </a:r>
            <a:r>
              <a:rPr lang="en-US" dirty="0">
                <a:cs typeface="Arial" pitchFamily="34" charset="0"/>
              </a:rPr>
              <a:t> wait </a:t>
            </a:r>
            <a:r>
              <a:rPr lang="en-US" dirty="0">
                <a:cs typeface="Arial" pitchFamily="34" charset="0"/>
                <a:sym typeface="Wingdings" panose="05000000000000000000" pitchFamily="2" charset="2"/>
              </a:rPr>
              <a:t></a:t>
            </a:r>
            <a:r>
              <a:rPr lang="en-US" dirty="0">
                <a:cs typeface="Arial" pitchFamily="34" charset="0"/>
              </a:rPr>
              <a:t> database</a:t>
            </a:r>
          </a:p>
          <a:p>
            <a:pPr>
              <a:defRPr/>
            </a:pPr>
            <a:r>
              <a:rPr lang="en-US" dirty="0">
                <a:cs typeface="Arial" pitchFamily="34" charset="0"/>
              </a:rPr>
              <a:t>Can calculate performance (equations from queuing theory – operations research / management study)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 pitchFamily="34" charset="0"/>
              </a:rPr>
              <a:t>70-90% accuracy vs measured results</a:t>
            </a:r>
          </a:p>
          <a:p>
            <a:pPr>
              <a:defRPr/>
            </a:pPr>
            <a:endParaRPr lang="en-US" dirty="0">
              <a:cs typeface="Arial" pitchFamily="34" charset="0"/>
            </a:endParaRPr>
          </a:p>
          <a:p>
            <a:pPr>
              <a:defRPr/>
            </a:pPr>
            <a:endParaRPr lang="en-US" dirty="0"/>
          </a:p>
        </p:txBody>
      </p:sp>
      <p:pic>
        <p:nvPicPr>
          <p:cNvPr id="27653" name="Picture 42" descr="Picture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7433" y="1835594"/>
            <a:ext cx="4857134" cy="177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5106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Queuing Network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3429000"/>
            <a:ext cx="10058401" cy="2948408"/>
          </a:xfrm>
        </p:spPr>
        <p:txBody>
          <a:bodyPr>
            <a:normAutofit/>
          </a:bodyPr>
          <a:lstStyle/>
          <a:p>
            <a:r>
              <a:rPr lang="en-US" dirty="0">
                <a:cs typeface="Arial" pitchFamily="34" charset="0"/>
              </a:rPr>
              <a:t>Each request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Enters the queue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Waits until the service center is available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Processed by the service center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Routed onward (or back – response)</a:t>
            </a:r>
          </a:p>
          <a:p>
            <a:r>
              <a:rPr lang="en-US" dirty="0">
                <a:cs typeface="Arial" pitchFamily="34" charset="0"/>
              </a:rPr>
              <a:t>The caller can wait for the whole chain to be executed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Or not – depending on an architecture &amp; implementation (e.g. fire-and-forget)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cs typeface="Arial" pitchFamily="34" charset="0"/>
                <a:sym typeface="Wingdings" panose="05000000000000000000" pitchFamily="2" charset="2"/>
              </a:rPr>
              <a:t></a:t>
            </a:r>
            <a:r>
              <a:rPr lang="en-US" sz="1600" dirty="0">
                <a:cs typeface="Arial" pitchFamily="34" charset="0"/>
              </a:rPr>
              <a:t> scalability (scale service centers independently)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7218C7-150A-EC69-2945-58DC8304DDEB}"/>
              </a:ext>
            </a:extLst>
          </p:cNvPr>
          <p:cNvGrpSpPr/>
          <p:nvPr/>
        </p:nvGrpSpPr>
        <p:grpSpPr>
          <a:xfrm>
            <a:off x="1752600" y="1805661"/>
            <a:ext cx="8686800" cy="1490483"/>
            <a:chOff x="1737366" y="1743669"/>
            <a:chExt cx="8686800" cy="1490483"/>
          </a:xfrm>
        </p:grpSpPr>
        <p:grpSp>
          <p:nvGrpSpPr>
            <p:cNvPr id="15" name="Group 14"/>
            <p:cNvGrpSpPr/>
            <p:nvPr/>
          </p:nvGrpSpPr>
          <p:grpSpPr>
            <a:xfrm>
              <a:off x="1737366" y="1752598"/>
              <a:ext cx="5486400" cy="1481554"/>
              <a:chOff x="1524000" y="1219200"/>
              <a:chExt cx="5486400" cy="1481554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3505200" y="1371600"/>
                <a:ext cx="1295400" cy="914400"/>
                <a:chOff x="762000" y="1447800"/>
                <a:chExt cx="1295400" cy="914400"/>
              </a:xfrm>
            </p:grpSpPr>
            <p:sp>
              <p:nvSpPr>
                <p:cNvPr id="5" name="Right Bracket 4"/>
                <p:cNvSpPr/>
                <p:nvPr/>
              </p:nvSpPr>
              <p:spPr bwMode="auto">
                <a:xfrm>
                  <a:off x="762000" y="1447800"/>
                  <a:ext cx="381000" cy="914400"/>
                </a:xfrm>
                <a:prstGeom prst="rightBracket">
                  <a:avLst/>
                </a:prstGeom>
                <a:noFill/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82296" tIns="45720" rIns="82296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841375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>
                    <a:latin typeface="Arial" charset="0"/>
                  </a:endParaRPr>
                </a:p>
              </p:txBody>
            </p:sp>
            <p:sp>
              <p:nvSpPr>
                <p:cNvPr id="6" name="Oval 5"/>
                <p:cNvSpPr/>
                <p:nvPr/>
              </p:nvSpPr>
              <p:spPr bwMode="auto">
                <a:xfrm>
                  <a:off x="1143000" y="1447800"/>
                  <a:ext cx="914400" cy="914400"/>
                </a:xfrm>
                <a:prstGeom prst="ellipse">
                  <a:avLst/>
                </a:prstGeom>
                <a:noFill/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  <p:txBody>
                <a:bodyPr vert="horz" wrap="square" lIns="82296" tIns="45720" rIns="82296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841375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>
                    <a:latin typeface="Arial" charset="0"/>
                  </a:endParaRPr>
                </a:p>
              </p:txBody>
            </p:sp>
          </p:grpSp>
          <p:cxnSp>
            <p:nvCxnSpPr>
              <p:cNvPr id="9" name="Straight Arrow Connector 8"/>
              <p:cNvCxnSpPr/>
              <p:nvPr/>
            </p:nvCxnSpPr>
            <p:spPr bwMode="auto">
              <a:xfrm>
                <a:off x="2667000" y="1828800"/>
                <a:ext cx="762000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0" name="Straight Arrow Connector 9"/>
              <p:cNvCxnSpPr/>
              <p:nvPr/>
            </p:nvCxnSpPr>
            <p:spPr bwMode="auto">
              <a:xfrm>
                <a:off x="4953000" y="1828800"/>
                <a:ext cx="762000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11" name="TextBox 10"/>
              <p:cNvSpPr txBox="1"/>
              <p:nvPr/>
            </p:nvSpPr>
            <p:spPr>
              <a:xfrm>
                <a:off x="1524000" y="1447800"/>
                <a:ext cx="16877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Arriving request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3200400" y="2362200"/>
                <a:ext cx="74251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Queue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034650" y="2362200"/>
                <a:ext cx="150656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Service center  i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4800600" y="1219200"/>
                <a:ext cx="2209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Departing completed request</a:t>
                </a:r>
              </a:p>
            </p:txBody>
          </p:sp>
        </p:grpSp>
        <p:sp>
          <p:nvSpPr>
            <p:cNvPr id="16" name="Right Bracket 15"/>
            <p:cNvSpPr/>
            <p:nvPr/>
          </p:nvSpPr>
          <p:spPr bwMode="auto">
            <a:xfrm>
              <a:off x="8214366" y="1904998"/>
              <a:ext cx="381000" cy="914400"/>
            </a:xfrm>
            <a:prstGeom prst="rightBracket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2296" tIns="45720" rIns="82296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841375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Arial" charset="0"/>
              </a:endParaRPr>
            </a:p>
          </p:txBody>
        </p:sp>
        <p:sp>
          <p:nvSpPr>
            <p:cNvPr id="17" name="Oval 16"/>
            <p:cNvSpPr/>
            <p:nvPr/>
          </p:nvSpPr>
          <p:spPr bwMode="auto">
            <a:xfrm>
              <a:off x="8595366" y="1904998"/>
              <a:ext cx="914400" cy="914400"/>
            </a:xfrm>
            <a:prstGeom prst="ellips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  <p:txBody>
            <a:bodyPr vert="horz" wrap="square" lIns="82296" tIns="45720" rIns="82296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841375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Arial" charset="0"/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>
              <a:off x="7528566" y="2362198"/>
              <a:ext cx="762000" cy="0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>
              <a:off x="9662166" y="2362198"/>
              <a:ext cx="762000" cy="0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6233167" y="1743669"/>
              <a:ext cx="111601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/>
                <a:t>. . .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909567" y="2895598"/>
              <a:ext cx="7425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Queue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671566" y="2895598"/>
              <a:ext cx="15097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Service center  j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920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45E93-4014-C9BD-39E3-2725ACF3C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1E9004-0B73-81B8-4C92-D225C6094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Queuing Network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18196-2735-4262-ED6D-B1556FFF6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980955"/>
            <a:ext cx="10242314" cy="3590440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/>
              <a:t>Estimate or measure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The request arrival rate (λ)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The service rate (requests processed in a unit of time, μ)</a:t>
            </a:r>
          </a:p>
          <a:p>
            <a:r>
              <a:rPr lang="en-US" sz="2200" dirty="0"/>
              <a:t>Standard equations from queuing theory give performance measures: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Service center </a:t>
            </a:r>
            <a:r>
              <a:rPr lang="en-US" sz="1900" b="1" dirty="0"/>
              <a:t>utilization</a:t>
            </a:r>
            <a:r>
              <a:rPr lang="en-US" sz="1900" dirty="0"/>
              <a:t> (% busy)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/>
              <a:t>Residence time</a:t>
            </a:r>
            <a:r>
              <a:rPr lang="en-US" sz="1900" dirty="0"/>
              <a:t> – average time spent at the service center (queuing + service); ≈ perceived response time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→ low utilization → lower response time (queuing is shorter)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/>
              <a:t>Queue length </a:t>
            </a:r>
            <a:r>
              <a:rPr lang="en-US" sz="1900" dirty="0"/>
              <a:t>(how many requests are waiting); if high → add service center instances</a:t>
            </a:r>
            <a:endParaRPr lang="en-US" sz="1900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/>
              <a:t>Throughput</a:t>
            </a:r>
            <a:r>
              <a:rPr lang="en-US" sz="1900" dirty="0"/>
              <a:t> – rate requests pass through the service center</a:t>
            </a:r>
          </a:p>
          <a:p>
            <a:r>
              <a:rPr lang="en-US" sz="2200" dirty="0"/>
              <a:t>Run “what if” experiments by varying λ and μ - modeling</a:t>
            </a:r>
          </a:p>
          <a:p>
            <a:r>
              <a:rPr lang="en-US" sz="2200" dirty="0">
                <a:cs typeface="Arial" pitchFamily="34" charset="0"/>
              </a:rPr>
              <a:t>Tool: </a:t>
            </a:r>
            <a:r>
              <a:rPr lang="en-US" sz="2200" dirty="0">
                <a:hlinkClick r:id="rId2"/>
              </a:rPr>
              <a:t>http://jmt.sourceforge.net/</a:t>
            </a:r>
            <a:r>
              <a:rPr lang="en-US" sz="2200" dirty="0"/>
              <a:t> </a:t>
            </a:r>
            <a:endParaRPr lang="en-US" sz="2200" dirty="0"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D9F8BA-2857-A734-FEB0-7DE4926EE21A}"/>
              </a:ext>
            </a:extLst>
          </p:cNvPr>
          <p:cNvSpPr txBox="1"/>
          <p:nvPr/>
        </p:nvSpPr>
        <p:spPr>
          <a:xfrm>
            <a:off x="6927046" y="5993756"/>
            <a:ext cx="43082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Quantitative System Performance</a:t>
            </a:r>
            <a:r>
              <a:rPr lang="en-US" sz="1600" dirty="0"/>
              <a:t>, </a:t>
            </a:r>
            <a:r>
              <a:rPr lang="en-US" sz="1600" dirty="0" err="1"/>
              <a:t>Lazowska</a:t>
            </a:r>
            <a:r>
              <a:rPr lang="en-US" sz="1600" dirty="0"/>
              <a:t>, et al</a:t>
            </a: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ACFEAA5F-95B4-3B37-1A8A-ABE3FBE86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3253" y="1737362"/>
            <a:ext cx="6345494" cy="124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1053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 [1782747376568]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cture 1 Requirements and Architecture Life Cycle.pptx" id="{64B6B06E-DE09-4C01-8852-A2161AE26D2A}" vid="{26D9DB68-5C85-412F-844F-3FF00FBBE5D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D861077-898D-41B0-926B-BE74D485E467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b0293937-05b0-465f-8f08-e579daf4935d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20386</TotalTime>
  <Words>2177</Words>
  <Application>Microsoft Office PowerPoint</Application>
  <PresentationFormat>Widescreen</PresentationFormat>
  <Paragraphs>268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Symbol</vt:lpstr>
      <vt:lpstr>Times New Roman</vt:lpstr>
      <vt:lpstr>Wingdings</vt:lpstr>
      <vt:lpstr>Retrospect [1782747376568]</vt:lpstr>
      <vt:lpstr>Quantitative Analysis</vt:lpstr>
      <vt:lpstr>Qualitative vs Quantitative</vt:lpstr>
      <vt:lpstr>Tactics and Quantitative Analysis</vt:lpstr>
      <vt:lpstr>Tactics and Quantitative Analysis</vt:lpstr>
      <vt:lpstr>Quantitative Analysis Guidance</vt:lpstr>
      <vt:lpstr>Quantitative Analysis Guidance</vt:lpstr>
      <vt:lpstr>Queuing Network Analysis</vt:lpstr>
      <vt:lpstr>Queuing Network Analysis</vt:lpstr>
      <vt:lpstr>Queuing Network Analysis</vt:lpstr>
      <vt:lpstr>Queuing Network Example</vt:lpstr>
      <vt:lpstr>Queuing Network Example</vt:lpstr>
      <vt:lpstr>Utilization and Wait Time Example</vt:lpstr>
      <vt:lpstr>Simple Example</vt:lpstr>
      <vt:lpstr>Another Analysis Example:</vt:lpstr>
      <vt:lpstr>Architectural Pattern</vt:lpstr>
      <vt:lpstr>Performance Architectural Parameters</vt:lpstr>
      <vt:lpstr>Performance Architectural Parameters</vt:lpstr>
      <vt:lpstr>Analysis</vt:lpstr>
      <vt:lpstr>Formal Analysis Summary</vt:lpstr>
      <vt:lpstr>Latency Analysis</vt:lpstr>
      <vt:lpstr>Latency Analysis (continued)</vt:lpstr>
      <vt:lpstr>Simplifying it …</vt:lpstr>
      <vt:lpstr>Simpler equations</vt:lpstr>
      <vt:lpstr>Qualitative Analysis and Design Heuristics</vt:lpstr>
      <vt:lpstr>Appendix</vt:lpstr>
      <vt:lpstr>Appendix: Queuing Network Analysis Sample Equations</vt:lpstr>
      <vt:lpstr>Appendix: Queuing Model Types (M/D/1, M/M/1, M/M/c)</vt:lpstr>
      <vt:lpstr>Appendix: Moonbucks Worked Example</vt:lpstr>
    </vt:vector>
  </TitlesOfParts>
  <Company>University of Alabama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Requirements and Architecture</dc:title>
  <dc:creator>hawker</dc:creator>
  <cp:lastModifiedBy>Christopher Wake</cp:lastModifiedBy>
  <cp:revision>374</cp:revision>
  <dcterms:created xsi:type="dcterms:W3CDTF">2008-08-31T22:21:19Z</dcterms:created>
  <dcterms:modified xsi:type="dcterms:W3CDTF">2026-07-29T16:13:31Z</dcterms:modified>
</cp:coreProperties>
</file>